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34" autoAdjust="0"/>
    <p:restoredTop sz="82888" autoAdjust="0"/>
  </p:normalViewPr>
  <p:slideViewPr>
    <p:cSldViewPr snapToGrid="0">
      <p:cViewPr varScale="1">
        <p:scale>
          <a:sx n="70" d="100"/>
          <a:sy n="70" d="100"/>
        </p:scale>
        <p:origin x="10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FF7D79-F20F-472F-AA7B-2AF68254519D}" type="doc">
      <dgm:prSet loTypeId="urn:microsoft.com/office/officeart/2005/8/layout/hierarchy4" loCatId="list" qsTypeId="urn:microsoft.com/office/officeart/2005/8/quickstyle/simple1" qsCatId="simple" csTypeId="urn:microsoft.com/office/officeart/2005/8/colors/accent0_2" csCatId="mainScheme" phldr="1"/>
      <dgm:spPr/>
      <dgm:t>
        <a:bodyPr/>
        <a:lstStyle/>
        <a:p>
          <a:endParaRPr lang="en-US"/>
        </a:p>
      </dgm:t>
    </dgm:pt>
    <dgm:pt modelId="{BA3F82B4-8D00-4D3B-85CA-6DFD4C3248DC}">
      <dgm:prSet/>
      <dgm:spPr/>
      <dgm:t>
        <a:bodyPr/>
        <a:lstStyle/>
        <a:p>
          <a:r>
            <a:rPr lang="en-US" b="0" cap="none" spc="0" dirty="0">
              <a:ln w="0"/>
              <a:solidFill>
                <a:schemeClr val="tx1"/>
              </a:solidFill>
              <a:effectLst>
                <a:outerShdw blurRad="38100" dist="19050" dir="2700000" algn="tl" rotWithShape="0">
                  <a:schemeClr val="dk1">
                    <a:alpha val="40000"/>
                  </a:schemeClr>
                </a:outerShdw>
              </a:effectLst>
            </a:rPr>
            <a:t>The faith </a:t>
          </a:r>
          <a:r>
            <a:rPr lang="en-US" b="1" i="1" cap="none" spc="0" dirty="0">
              <a:ln w="0"/>
              <a:solidFill>
                <a:schemeClr val="tx1"/>
              </a:solidFill>
              <a:effectLst>
                <a:outerShdw blurRad="38100" dist="19050" dir="2700000" algn="tl" rotWithShape="0">
                  <a:schemeClr val="dk1">
                    <a:alpha val="40000"/>
                  </a:schemeClr>
                </a:outerShdw>
              </a:effectLst>
            </a:rPr>
            <a:t>in</a:t>
          </a:r>
          <a:r>
            <a:rPr lang="en-US" b="0" cap="none" spc="0" dirty="0">
              <a:ln w="0"/>
              <a:solidFill>
                <a:schemeClr val="tx1"/>
              </a:solidFill>
              <a:effectLst>
                <a:outerShdw blurRad="38100" dist="19050" dir="2700000" algn="tl" rotWithShape="0">
                  <a:schemeClr val="dk1">
                    <a:alpha val="40000"/>
                  </a:schemeClr>
                </a:outerShdw>
              </a:effectLst>
            </a:rPr>
            <a:t> Jesus</a:t>
          </a:r>
        </a:p>
      </dgm:t>
    </dgm:pt>
    <dgm:pt modelId="{D1FA6187-91F2-4D44-B85C-CF92BABF67D4}" type="parTrans" cxnId="{71E92957-5E2C-4F09-ACCC-D5FBF31C1FCD}">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DA233864-009F-47DC-962A-A47E4D8C2B43}" type="sibTrans" cxnId="{71E92957-5E2C-4F09-ACCC-D5FBF31C1FCD}">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A2B894F5-DD45-4758-9795-A910DE53F5AC}">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The faith </a:t>
          </a:r>
          <a:r>
            <a:rPr lang="en-US" b="1" i="1" cap="none" spc="0" dirty="0">
              <a:ln w="0"/>
              <a:solidFill>
                <a:schemeClr val="tx1"/>
              </a:solidFill>
              <a:effectLst>
                <a:outerShdw blurRad="38100" dist="19050" dir="2700000" algn="tl" rotWithShape="0">
                  <a:schemeClr val="dk1">
                    <a:alpha val="40000"/>
                  </a:schemeClr>
                </a:outerShdw>
              </a:effectLst>
            </a:rPr>
            <a:t>of</a:t>
          </a:r>
          <a:r>
            <a:rPr lang="en-US" b="0" cap="none" spc="0" dirty="0">
              <a:ln w="0"/>
              <a:solidFill>
                <a:schemeClr val="tx1"/>
              </a:solidFill>
              <a:effectLst>
                <a:outerShdw blurRad="38100" dist="19050" dir="2700000" algn="tl" rotWithShape="0">
                  <a:schemeClr val="dk1">
                    <a:alpha val="40000"/>
                  </a:schemeClr>
                </a:outerShdw>
              </a:effectLst>
            </a:rPr>
            <a:t> Jesus</a:t>
          </a:r>
        </a:p>
      </dgm:t>
    </dgm:pt>
    <dgm:pt modelId="{EA906FE8-0188-41E1-AAC4-4558D59BD0FD}" type="parTrans" cxnId="{AC26E2B9-DC52-4607-96A5-E23056E0CBC5}">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8AD89296-AAF7-4FE4-A2BE-3C5752B089AC}" type="sibTrans" cxnId="{AC26E2B9-DC52-4607-96A5-E23056E0CBC5}">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C4A91782-3ED6-40FA-9439-C7996C5B328F}">
      <dgm:prSet/>
      <dgm:spPr/>
      <dgm:t>
        <a:bodyPr/>
        <a:lstStyle/>
        <a:p>
          <a:r>
            <a:rPr lang="en-US" b="0" cap="none" spc="0" dirty="0">
              <a:ln w="0"/>
              <a:solidFill>
                <a:schemeClr val="tx1"/>
              </a:solidFill>
              <a:effectLst>
                <a:outerShdw blurRad="38100" dist="19050" dir="2700000" algn="tl" rotWithShape="0">
                  <a:schemeClr val="dk1">
                    <a:alpha val="40000"/>
                  </a:schemeClr>
                </a:outerShdw>
              </a:effectLst>
            </a:rPr>
            <a:t>The faith in Jesus </a:t>
          </a:r>
          <a:r>
            <a:rPr lang="en-US" b="1" i="1" cap="none" spc="0" dirty="0">
              <a:ln w="0"/>
              <a:solidFill>
                <a:schemeClr val="tx1"/>
              </a:solidFill>
              <a:effectLst>
                <a:outerShdw blurRad="38100" dist="19050" dir="2700000" algn="tl" rotWithShape="0">
                  <a:schemeClr val="dk1">
                    <a:alpha val="40000"/>
                  </a:schemeClr>
                </a:outerShdw>
              </a:effectLst>
            </a:rPr>
            <a:t>in</a:t>
          </a:r>
          <a:r>
            <a:rPr lang="en-US" b="0" cap="none" spc="0" dirty="0">
              <a:ln w="0"/>
              <a:solidFill>
                <a:schemeClr val="tx1"/>
              </a:solidFill>
              <a:effectLst>
                <a:outerShdw blurRad="38100" dist="19050" dir="2700000" algn="tl" rotWithShape="0">
                  <a:schemeClr val="dk1">
                    <a:alpha val="40000"/>
                  </a:schemeClr>
                </a:outerShdw>
              </a:effectLst>
            </a:rPr>
            <a:t> the New Testament. </a:t>
          </a:r>
        </a:p>
      </dgm:t>
    </dgm:pt>
    <dgm:pt modelId="{103513E6-E811-4241-BB91-4CF68BC51F63}" type="parTrans" cxnId="{098649C5-726F-4229-9F89-AB64D5D6DEF1}">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AB7ECEB8-8758-4952-9038-09F96BCDD535}" type="sibTrans" cxnId="{098649C5-726F-4229-9F89-AB64D5D6DEF1}">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742B1ABC-66DE-4D4F-B7B2-738D4B39A8F9}" type="pres">
      <dgm:prSet presAssocID="{D7FF7D79-F20F-472F-AA7B-2AF68254519D}" presName="Name0" presStyleCnt="0">
        <dgm:presLayoutVars>
          <dgm:chPref val="1"/>
          <dgm:dir/>
          <dgm:animOne val="branch"/>
          <dgm:animLvl val="lvl"/>
          <dgm:resizeHandles/>
        </dgm:presLayoutVars>
      </dgm:prSet>
      <dgm:spPr/>
    </dgm:pt>
    <dgm:pt modelId="{02C3F556-541E-4FDA-AF3E-43F6F19A72DB}" type="pres">
      <dgm:prSet presAssocID="{A2B894F5-DD45-4758-9795-A910DE53F5AC}" presName="vertOne" presStyleCnt="0"/>
      <dgm:spPr/>
    </dgm:pt>
    <dgm:pt modelId="{B6F18DA1-2329-4FD2-9F6C-9D7040BFF111}" type="pres">
      <dgm:prSet presAssocID="{A2B894F5-DD45-4758-9795-A910DE53F5AC}" presName="txOne" presStyleLbl="node0" presStyleIdx="0" presStyleCnt="3">
        <dgm:presLayoutVars>
          <dgm:chPref val="3"/>
        </dgm:presLayoutVars>
      </dgm:prSet>
      <dgm:spPr/>
    </dgm:pt>
    <dgm:pt modelId="{32DB297F-5EB6-4547-A704-37662B7A48A3}" type="pres">
      <dgm:prSet presAssocID="{A2B894F5-DD45-4758-9795-A910DE53F5AC}" presName="horzOne" presStyleCnt="0"/>
      <dgm:spPr/>
    </dgm:pt>
    <dgm:pt modelId="{8BF2909E-4402-4815-B3D6-674C70A950A5}" type="pres">
      <dgm:prSet presAssocID="{8AD89296-AAF7-4FE4-A2BE-3C5752B089AC}" presName="sibSpaceOne" presStyleCnt="0"/>
      <dgm:spPr/>
    </dgm:pt>
    <dgm:pt modelId="{6F8DC3D3-D0C1-4578-816D-6C6FCF908629}" type="pres">
      <dgm:prSet presAssocID="{BA3F82B4-8D00-4D3B-85CA-6DFD4C3248DC}" presName="vertOne" presStyleCnt="0"/>
      <dgm:spPr/>
    </dgm:pt>
    <dgm:pt modelId="{A1180A4F-9241-4C99-B77D-850229CA2AE1}" type="pres">
      <dgm:prSet presAssocID="{BA3F82B4-8D00-4D3B-85CA-6DFD4C3248DC}" presName="txOne" presStyleLbl="node0" presStyleIdx="1" presStyleCnt="3">
        <dgm:presLayoutVars>
          <dgm:chPref val="3"/>
        </dgm:presLayoutVars>
      </dgm:prSet>
      <dgm:spPr/>
    </dgm:pt>
    <dgm:pt modelId="{F6B19E49-90C8-405D-B0C1-A630E62978D6}" type="pres">
      <dgm:prSet presAssocID="{BA3F82B4-8D00-4D3B-85CA-6DFD4C3248DC}" presName="horzOne" presStyleCnt="0"/>
      <dgm:spPr/>
    </dgm:pt>
    <dgm:pt modelId="{634927F9-71E0-4084-B7AD-DE2F4F21FC0B}" type="pres">
      <dgm:prSet presAssocID="{DA233864-009F-47DC-962A-A47E4D8C2B43}" presName="sibSpaceOne" presStyleCnt="0"/>
      <dgm:spPr/>
    </dgm:pt>
    <dgm:pt modelId="{4FDF346B-2127-4B98-87FB-EDF160282729}" type="pres">
      <dgm:prSet presAssocID="{C4A91782-3ED6-40FA-9439-C7996C5B328F}" presName="vertOne" presStyleCnt="0"/>
      <dgm:spPr/>
    </dgm:pt>
    <dgm:pt modelId="{FFAAF8BA-9E97-4F6D-8DDD-856258696088}" type="pres">
      <dgm:prSet presAssocID="{C4A91782-3ED6-40FA-9439-C7996C5B328F}" presName="txOne" presStyleLbl="node0" presStyleIdx="2" presStyleCnt="3">
        <dgm:presLayoutVars>
          <dgm:chPref val="3"/>
        </dgm:presLayoutVars>
      </dgm:prSet>
      <dgm:spPr/>
    </dgm:pt>
    <dgm:pt modelId="{603A321A-CDB7-457D-8A08-19540055F239}" type="pres">
      <dgm:prSet presAssocID="{C4A91782-3ED6-40FA-9439-C7996C5B328F}" presName="horzOne" presStyleCnt="0"/>
      <dgm:spPr/>
    </dgm:pt>
  </dgm:ptLst>
  <dgm:cxnLst>
    <dgm:cxn modelId="{71E92957-5E2C-4F09-ACCC-D5FBF31C1FCD}" srcId="{D7FF7D79-F20F-472F-AA7B-2AF68254519D}" destId="{BA3F82B4-8D00-4D3B-85CA-6DFD4C3248DC}" srcOrd="1" destOrd="0" parTransId="{D1FA6187-91F2-4D44-B85C-CF92BABF67D4}" sibTransId="{DA233864-009F-47DC-962A-A47E4D8C2B43}"/>
    <dgm:cxn modelId="{77FC6359-B1CE-4AD2-9269-DB4B99C23832}" type="presOf" srcId="{BA3F82B4-8D00-4D3B-85CA-6DFD4C3248DC}" destId="{A1180A4F-9241-4C99-B77D-850229CA2AE1}" srcOrd="0" destOrd="0" presId="urn:microsoft.com/office/officeart/2005/8/layout/hierarchy4"/>
    <dgm:cxn modelId="{4B2BD4B4-5DF8-4395-8A09-E6420036294E}" type="presOf" srcId="{A2B894F5-DD45-4758-9795-A910DE53F5AC}" destId="{B6F18DA1-2329-4FD2-9F6C-9D7040BFF111}" srcOrd="0" destOrd="0" presId="urn:microsoft.com/office/officeart/2005/8/layout/hierarchy4"/>
    <dgm:cxn modelId="{AC26E2B9-DC52-4607-96A5-E23056E0CBC5}" srcId="{D7FF7D79-F20F-472F-AA7B-2AF68254519D}" destId="{A2B894F5-DD45-4758-9795-A910DE53F5AC}" srcOrd="0" destOrd="0" parTransId="{EA906FE8-0188-41E1-AAC4-4558D59BD0FD}" sibTransId="{8AD89296-AAF7-4FE4-A2BE-3C5752B089AC}"/>
    <dgm:cxn modelId="{098649C5-726F-4229-9F89-AB64D5D6DEF1}" srcId="{D7FF7D79-F20F-472F-AA7B-2AF68254519D}" destId="{C4A91782-3ED6-40FA-9439-C7996C5B328F}" srcOrd="2" destOrd="0" parTransId="{103513E6-E811-4241-BB91-4CF68BC51F63}" sibTransId="{AB7ECEB8-8758-4952-9038-09F96BCDD535}"/>
    <dgm:cxn modelId="{C8AD8DD0-F8AF-4136-87D9-42E2B49F5D43}" type="presOf" srcId="{D7FF7D79-F20F-472F-AA7B-2AF68254519D}" destId="{742B1ABC-66DE-4D4F-B7B2-738D4B39A8F9}" srcOrd="0" destOrd="0" presId="urn:microsoft.com/office/officeart/2005/8/layout/hierarchy4"/>
    <dgm:cxn modelId="{506556DC-A9C8-45E7-A135-56F745ED6D4B}" type="presOf" srcId="{C4A91782-3ED6-40FA-9439-C7996C5B328F}" destId="{FFAAF8BA-9E97-4F6D-8DDD-856258696088}" srcOrd="0" destOrd="0" presId="urn:microsoft.com/office/officeart/2005/8/layout/hierarchy4"/>
    <dgm:cxn modelId="{24A294D7-D6DC-4F82-85B7-AB3B041E86CA}" type="presParOf" srcId="{742B1ABC-66DE-4D4F-B7B2-738D4B39A8F9}" destId="{02C3F556-541E-4FDA-AF3E-43F6F19A72DB}" srcOrd="0" destOrd="0" presId="urn:microsoft.com/office/officeart/2005/8/layout/hierarchy4"/>
    <dgm:cxn modelId="{F989ECF8-B4DD-42CE-8418-5946A30F7CD1}" type="presParOf" srcId="{02C3F556-541E-4FDA-AF3E-43F6F19A72DB}" destId="{B6F18DA1-2329-4FD2-9F6C-9D7040BFF111}" srcOrd="0" destOrd="0" presId="urn:microsoft.com/office/officeart/2005/8/layout/hierarchy4"/>
    <dgm:cxn modelId="{11F0AACF-9B10-42E2-9CEF-3320995830C6}" type="presParOf" srcId="{02C3F556-541E-4FDA-AF3E-43F6F19A72DB}" destId="{32DB297F-5EB6-4547-A704-37662B7A48A3}" srcOrd="1" destOrd="0" presId="urn:microsoft.com/office/officeart/2005/8/layout/hierarchy4"/>
    <dgm:cxn modelId="{C8DBDAA1-2630-409A-8C51-B62836FDF7AB}" type="presParOf" srcId="{742B1ABC-66DE-4D4F-B7B2-738D4B39A8F9}" destId="{8BF2909E-4402-4815-B3D6-674C70A950A5}" srcOrd="1" destOrd="0" presId="urn:microsoft.com/office/officeart/2005/8/layout/hierarchy4"/>
    <dgm:cxn modelId="{4DE991E0-7E97-459E-89DF-DFE38CABB518}" type="presParOf" srcId="{742B1ABC-66DE-4D4F-B7B2-738D4B39A8F9}" destId="{6F8DC3D3-D0C1-4578-816D-6C6FCF908629}" srcOrd="2" destOrd="0" presId="urn:microsoft.com/office/officeart/2005/8/layout/hierarchy4"/>
    <dgm:cxn modelId="{6C207B45-EC90-479A-8BDB-90BE82C75687}" type="presParOf" srcId="{6F8DC3D3-D0C1-4578-816D-6C6FCF908629}" destId="{A1180A4F-9241-4C99-B77D-850229CA2AE1}" srcOrd="0" destOrd="0" presId="urn:microsoft.com/office/officeart/2005/8/layout/hierarchy4"/>
    <dgm:cxn modelId="{10AD2A98-F6B2-49E1-A091-ABF0D672044E}" type="presParOf" srcId="{6F8DC3D3-D0C1-4578-816D-6C6FCF908629}" destId="{F6B19E49-90C8-405D-B0C1-A630E62978D6}" srcOrd="1" destOrd="0" presId="urn:microsoft.com/office/officeart/2005/8/layout/hierarchy4"/>
    <dgm:cxn modelId="{5FDF4C8D-0103-480D-BB6F-7661D9635B1B}" type="presParOf" srcId="{742B1ABC-66DE-4D4F-B7B2-738D4B39A8F9}" destId="{634927F9-71E0-4084-B7AD-DE2F4F21FC0B}" srcOrd="3" destOrd="0" presId="urn:microsoft.com/office/officeart/2005/8/layout/hierarchy4"/>
    <dgm:cxn modelId="{E1C71B02-7CD4-4FCF-8DE3-8A3B1D68055D}" type="presParOf" srcId="{742B1ABC-66DE-4D4F-B7B2-738D4B39A8F9}" destId="{4FDF346B-2127-4B98-87FB-EDF160282729}" srcOrd="4" destOrd="0" presId="urn:microsoft.com/office/officeart/2005/8/layout/hierarchy4"/>
    <dgm:cxn modelId="{F020C0A8-B6AB-4854-85D5-1586C67A1EE5}" type="presParOf" srcId="{4FDF346B-2127-4B98-87FB-EDF160282729}" destId="{FFAAF8BA-9E97-4F6D-8DDD-856258696088}" srcOrd="0" destOrd="0" presId="urn:microsoft.com/office/officeart/2005/8/layout/hierarchy4"/>
    <dgm:cxn modelId="{CBB84F9C-D388-4FD2-BFF0-34E0B7A9A158}" type="presParOf" srcId="{4FDF346B-2127-4B98-87FB-EDF160282729}" destId="{603A321A-CDB7-457D-8A08-19540055F239}" srcOrd="1" destOrd="0" presId="urn:microsoft.com/office/officeart/2005/8/layout/hierarchy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F18DA1-2329-4FD2-9F6C-9D7040BFF111}">
      <dsp:nvSpPr>
        <dsp:cNvPr id="0" name=""/>
        <dsp:cNvSpPr/>
      </dsp:nvSpPr>
      <dsp:spPr>
        <a:xfrm>
          <a:off x="6185" y="0"/>
          <a:ext cx="2501189" cy="2556146"/>
        </a:xfrm>
        <a:prstGeom prst="roundRect">
          <a:avLst>
            <a:gd name="adj" fmla="val 10000"/>
          </a:avLst>
        </a:prstGeom>
        <a:solidFill>
          <a:schemeClr val="lt1">
            <a:hueOff val="0"/>
            <a:satOff val="0"/>
            <a:lumOff val="0"/>
            <a:alphaOff val="0"/>
          </a:schemeClr>
        </a:solidFill>
        <a:ln w="1905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b="0" kern="1200" cap="none" spc="0" dirty="0">
              <a:ln w="0"/>
              <a:solidFill>
                <a:schemeClr val="tx1"/>
              </a:solidFill>
              <a:effectLst>
                <a:outerShdw blurRad="38100" dist="19050" dir="2700000" algn="tl" rotWithShape="0">
                  <a:schemeClr val="dk1">
                    <a:alpha val="40000"/>
                  </a:schemeClr>
                </a:outerShdw>
              </a:effectLst>
            </a:rPr>
            <a:t>The faith </a:t>
          </a:r>
          <a:r>
            <a:rPr lang="en-US" sz="3300" b="1" i="1" kern="1200" cap="none" spc="0" dirty="0">
              <a:ln w="0"/>
              <a:solidFill>
                <a:schemeClr val="tx1"/>
              </a:solidFill>
              <a:effectLst>
                <a:outerShdw blurRad="38100" dist="19050" dir="2700000" algn="tl" rotWithShape="0">
                  <a:schemeClr val="dk1">
                    <a:alpha val="40000"/>
                  </a:schemeClr>
                </a:outerShdw>
              </a:effectLst>
            </a:rPr>
            <a:t>of</a:t>
          </a:r>
          <a:r>
            <a:rPr lang="en-US" sz="3300" b="0" kern="1200" cap="none" spc="0" dirty="0">
              <a:ln w="0"/>
              <a:solidFill>
                <a:schemeClr val="tx1"/>
              </a:solidFill>
              <a:effectLst>
                <a:outerShdw blurRad="38100" dist="19050" dir="2700000" algn="tl" rotWithShape="0">
                  <a:schemeClr val="dk1">
                    <a:alpha val="40000"/>
                  </a:schemeClr>
                </a:outerShdw>
              </a:effectLst>
            </a:rPr>
            <a:t> Jesus</a:t>
          </a:r>
        </a:p>
      </dsp:txBody>
      <dsp:txXfrm>
        <a:off x="79442" y="73257"/>
        <a:ext cx="2354675" cy="2409632"/>
      </dsp:txXfrm>
    </dsp:sp>
    <dsp:sp modelId="{A1180A4F-9241-4C99-B77D-850229CA2AE1}">
      <dsp:nvSpPr>
        <dsp:cNvPr id="0" name=""/>
        <dsp:cNvSpPr/>
      </dsp:nvSpPr>
      <dsp:spPr>
        <a:xfrm>
          <a:off x="2927574" y="0"/>
          <a:ext cx="2501189" cy="2556146"/>
        </a:xfrm>
        <a:prstGeom prst="roundRect">
          <a:avLst>
            <a:gd name="adj" fmla="val 10000"/>
          </a:avLst>
        </a:prstGeom>
        <a:solidFill>
          <a:schemeClr val="lt1">
            <a:hueOff val="0"/>
            <a:satOff val="0"/>
            <a:lumOff val="0"/>
            <a:alphaOff val="0"/>
          </a:schemeClr>
        </a:solidFill>
        <a:ln w="1905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b="0" kern="1200" cap="none" spc="0" dirty="0">
              <a:ln w="0"/>
              <a:solidFill>
                <a:schemeClr val="tx1"/>
              </a:solidFill>
              <a:effectLst>
                <a:outerShdw blurRad="38100" dist="19050" dir="2700000" algn="tl" rotWithShape="0">
                  <a:schemeClr val="dk1">
                    <a:alpha val="40000"/>
                  </a:schemeClr>
                </a:outerShdw>
              </a:effectLst>
            </a:rPr>
            <a:t>The faith </a:t>
          </a:r>
          <a:r>
            <a:rPr lang="en-US" sz="3300" b="1" i="1" kern="1200" cap="none" spc="0" dirty="0">
              <a:ln w="0"/>
              <a:solidFill>
                <a:schemeClr val="tx1"/>
              </a:solidFill>
              <a:effectLst>
                <a:outerShdw blurRad="38100" dist="19050" dir="2700000" algn="tl" rotWithShape="0">
                  <a:schemeClr val="dk1">
                    <a:alpha val="40000"/>
                  </a:schemeClr>
                </a:outerShdw>
              </a:effectLst>
            </a:rPr>
            <a:t>in</a:t>
          </a:r>
          <a:r>
            <a:rPr lang="en-US" sz="3300" b="0" kern="1200" cap="none" spc="0" dirty="0">
              <a:ln w="0"/>
              <a:solidFill>
                <a:schemeClr val="tx1"/>
              </a:solidFill>
              <a:effectLst>
                <a:outerShdw blurRad="38100" dist="19050" dir="2700000" algn="tl" rotWithShape="0">
                  <a:schemeClr val="dk1">
                    <a:alpha val="40000"/>
                  </a:schemeClr>
                </a:outerShdw>
              </a:effectLst>
            </a:rPr>
            <a:t> Jesus</a:t>
          </a:r>
        </a:p>
      </dsp:txBody>
      <dsp:txXfrm>
        <a:off x="3000831" y="73257"/>
        <a:ext cx="2354675" cy="2409632"/>
      </dsp:txXfrm>
    </dsp:sp>
    <dsp:sp modelId="{FFAAF8BA-9E97-4F6D-8DDD-856258696088}">
      <dsp:nvSpPr>
        <dsp:cNvPr id="0" name=""/>
        <dsp:cNvSpPr/>
      </dsp:nvSpPr>
      <dsp:spPr>
        <a:xfrm>
          <a:off x="5848963" y="0"/>
          <a:ext cx="2501189" cy="2556146"/>
        </a:xfrm>
        <a:prstGeom prst="roundRect">
          <a:avLst>
            <a:gd name="adj" fmla="val 10000"/>
          </a:avLst>
        </a:prstGeom>
        <a:solidFill>
          <a:schemeClr val="lt1">
            <a:hueOff val="0"/>
            <a:satOff val="0"/>
            <a:lumOff val="0"/>
            <a:alphaOff val="0"/>
          </a:schemeClr>
        </a:solidFill>
        <a:ln w="1905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b="0" kern="1200" cap="none" spc="0" dirty="0">
              <a:ln w="0"/>
              <a:solidFill>
                <a:schemeClr val="tx1"/>
              </a:solidFill>
              <a:effectLst>
                <a:outerShdw blurRad="38100" dist="19050" dir="2700000" algn="tl" rotWithShape="0">
                  <a:schemeClr val="dk1">
                    <a:alpha val="40000"/>
                  </a:schemeClr>
                </a:outerShdw>
              </a:effectLst>
            </a:rPr>
            <a:t>The faith in Jesus </a:t>
          </a:r>
          <a:r>
            <a:rPr lang="en-US" sz="3300" b="1" i="1" kern="1200" cap="none" spc="0" dirty="0">
              <a:ln w="0"/>
              <a:solidFill>
                <a:schemeClr val="tx1"/>
              </a:solidFill>
              <a:effectLst>
                <a:outerShdw blurRad="38100" dist="19050" dir="2700000" algn="tl" rotWithShape="0">
                  <a:schemeClr val="dk1">
                    <a:alpha val="40000"/>
                  </a:schemeClr>
                </a:outerShdw>
              </a:effectLst>
            </a:rPr>
            <a:t>in</a:t>
          </a:r>
          <a:r>
            <a:rPr lang="en-US" sz="3300" b="0" kern="1200" cap="none" spc="0" dirty="0">
              <a:ln w="0"/>
              <a:solidFill>
                <a:schemeClr val="tx1"/>
              </a:solidFill>
              <a:effectLst>
                <a:outerShdw blurRad="38100" dist="19050" dir="2700000" algn="tl" rotWithShape="0">
                  <a:schemeClr val="dk1">
                    <a:alpha val="40000"/>
                  </a:schemeClr>
                </a:outerShdw>
              </a:effectLst>
            </a:rPr>
            <a:t> the New Testament. </a:t>
          </a:r>
        </a:p>
      </dsp:txBody>
      <dsp:txXfrm>
        <a:off x="5922220" y="73257"/>
        <a:ext cx="2354675" cy="240963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jpeg>
</file>

<file path=ppt/media/image11.jpeg>
</file>

<file path=ppt/media/image12.jpeg>
</file>

<file path=ppt/media/image13.jpeg>
</file>

<file path=ppt/media/image14.jpeg>
</file>

<file path=ppt/media/image15.pn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png>
</file>

<file path=ppt/media/image25.jpeg>
</file>

<file path=ppt/media/image26.jpeg>
</file>

<file path=ppt/media/image27.png>
</file>

<file path=ppt/media/image28.jpeg>
</file>

<file path=ppt/media/image29.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B53F25-E803-414B-8B17-F8A09279CA90}" type="datetimeFigureOut">
              <a:rPr lang="en-US" smtClean="0"/>
              <a:t>7/23/2025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D6F7BF-6F0E-4F36-B501-B36AD9DE81A2}" type="slidenum">
              <a:rPr lang="en-US" smtClean="0"/>
              <a:t>‹#›</a:t>
            </a:fld>
            <a:endParaRPr lang="en-US"/>
          </a:p>
        </p:txBody>
      </p:sp>
    </p:spTree>
    <p:extLst>
      <p:ext uri="{BB962C8B-B14F-4D97-AF65-F5344CB8AC3E}">
        <p14:creationId xmlns:p14="http://schemas.microsoft.com/office/powerpoint/2010/main" val="1797760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lesson, we will look at the topic “Called to be faithful: The faith of Jesus.” We will address the meaning of the phrase “The faith of Jesus” from the perspective of the Bible. Our lesson is presented in three phases, namely, (1) The faith </a:t>
            </a:r>
            <a:r>
              <a:rPr lang="en-US" sz="1200" i="1" kern="1200" dirty="0">
                <a:solidFill>
                  <a:schemeClr val="tx1"/>
                </a:solidFill>
                <a:effectLst/>
                <a:latin typeface="+mn-lt"/>
                <a:ea typeface="+mn-ea"/>
                <a:cs typeface="+mn-cs"/>
              </a:rPr>
              <a:t>of</a:t>
            </a:r>
            <a:r>
              <a:rPr lang="en-US" sz="1200" kern="1200" dirty="0">
                <a:solidFill>
                  <a:schemeClr val="tx1"/>
                </a:solidFill>
                <a:effectLst/>
                <a:latin typeface="+mn-lt"/>
                <a:ea typeface="+mn-ea"/>
                <a:cs typeface="+mn-cs"/>
              </a:rPr>
              <a:t> Jesus, (2) The faith </a:t>
            </a:r>
            <a:r>
              <a:rPr lang="en-US" sz="1200" i="1" kern="1200" dirty="0">
                <a:solidFill>
                  <a:schemeClr val="tx1"/>
                </a:solidFill>
                <a:effectLst/>
                <a:latin typeface="+mn-lt"/>
                <a:ea typeface="+mn-ea"/>
                <a:cs typeface="+mn-cs"/>
              </a:rPr>
              <a:t>in</a:t>
            </a:r>
            <a:r>
              <a:rPr lang="en-US" sz="1200" kern="1200" dirty="0">
                <a:solidFill>
                  <a:schemeClr val="tx1"/>
                </a:solidFill>
                <a:effectLst/>
                <a:latin typeface="+mn-lt"/>
                <a:ea typeface="+mn-ea"/>
                <a:cs typeface="+mn-cs"/>
              </a:rPr>
              <a:t> Jesus, and (3) The faith </a:t>
            </a:r>
            <a:r>
              <a:rPr lang="en-US" sz="1200" i="1" kern="1200" dirty="0">
                <a:solidFill>
                  <a:schemeClr val="tx1"/>
                </a:solidFill>
                <a:effectLst/>
                <a:latin typeface="+mn-lt"/>
                <a:ea typeface="+mn-ea"/>
                <a:cs typeface="+mn-cs"/>
              </a:rPr>
              <a:t>in </a:t>
            </a:r>
            <a:r>
              <a:rPr lang="en-US" sz="1200" kern="1200" dirty="0">
                <a:solidFill>
                  <a:schemeClr val="tx1"/>
                </a:solidFill>
                <a:effectLst/>
                <a:latin typeface="+mn-lt"/>
                <a:ea typeface="+mn-ea"/>
                <a:cs typeface="+mn-cs"/>
              </a:rPr>
              <a:t>Jesus in the New Testament. This lesson will initially address the overarching theme from a New Testament viewpoint and subsequently focus on the end-time audience as depicted in the book of Revelation, aiming to relate it to our modern understanding of the faith of Jesus.</a:t>
            </a:r>
          </a:p>
          <a:p>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2</a:t>
            </a:fld>
            <a:endParaRPr lang="en-US"/>
          </a:p>
        </p:txBody>
      </p:sp>
    </p:spTree>
    <p:extLst>
      <p:ext uri="{BB962C8B-B14F-4D97-AF65-F5344CB8AC3E}">
        <p14:creationId xmlns:p14="http://schemas.microsoft.com/office/powerpoint/2010/main" val="7852578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Apostle John beautifully paints this relationship this way: “We love Him because He first loved us” (1 John 4:19, NIV).</a:t>
            </a:r>
          </a:p>
          <a:p>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13</a:t>
            </a:fld>
            <a:endParaRPr lang="en-US"/>
          </a:p>
        </p:txBody>
      </p:sp>
    </p:spTree>
    <p:extLst>
      <p:ext uri="{BB962C8B-B14F-4D97-AF65-F5344CB8AC3E}">
        <p14:creationId xmlns:p14="http://schemas.microsoft.com/office/powerpoint/2010/main" val="12324333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will focus on our phrase, as another lesson will deal with the “commandments of God.” It is best to interpret the phrase in the context of the purpose of the book as well as the New Testament</a:t>
            </a:r>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14</a:t>
            </a:fld>
            <a:endParaRPr lang="en-US"/>
          </a:p>
        </p:txBody>
      </p:sp>
    </p:spTree>
    <p:extLst>
      <p:ext uri="{BB962C8B-B14F-4D97-AF65-F5344CB8AC3E}">
        <p14:creationId xmlns:p14="http://schemas.microsoft.com/office/powerpoint/2010/main" val="34198352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 assured the immediate audience (the seven churches in Asia Minor and believers throughout world history) of His presence as they are distracted by the vain glory that the world imposes on them and suffering for Christ’s sake (2-3; 6:9-11; 13:10; 16:2; 17:14; 19:1-9</a:t>
            </a:r>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15</a:t>
            </a:fld>
            <a:endParaRPr lang="en-US"/>
          </a:p>
        </p:txBody>
      </p:sp>
    </p:spTree>
    <p:extLst>
      <p:ext uri="{BB962C8B-B14F-4D97-AF65-F5344CB8AC3E}">
        <p14:creationId xmlns:p14="http://schemas.microsoft.com/office/powerpoint/2010/main" val="12757099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block paints a picture of the background and the high point of the great controversy where rebellion is finally crushed. </a:t>
            </a:r>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17</a:t>
            </a:fld>
            <a:endParaRPr lang="en-US"/>
          </a:p>
        </p:txBody>
      </p:sp>
    </p:spTree>
    <p:extLst>
      <p:ext uri="{BB962C8B-B14F-4D97-AF65-F5344CB8AC3E}">
        <p14:creationId xmlns:p14="http://schemas.microsoft.com/office/powerpoint/2010/main" val="18844975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What sets them apart from those who received the mark of the beast is their disposition to keep God’s commandments and have faith in Jesus. Let us see how the rest of the New Testament views “the faith in Jesus” to appreciate our response to God’s word.</a:t>
            </a:r>
          </a:p>
          <a:p>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18</a:t>
            </a:fld>
            <a:endParaRPr lang="en-US"/>
          </a:p>
        </p:txBody>
      </p:sp>
    </p:spTree>
    <p:extLst>
      <p:ext uri="{BB962C8B-B14F-4D97-AF65-F5344CB8AC3E}">
        <p14:creationId xmlns:p14="http://schemas.microsoft.com/office/powerpoint/2010/main" val="690900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make sense of our faith in Jesus requires us to grow in the grace and the knowledge of our Lord and Savior Jesus Christ so as not to be distracted because OUR KING IS NEAR [2 Pet 3:18].</a:t>
            </a:r>
          </a:p>
          <a:p>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30</a:t>
            </a:fld>
            <a:endParaRPr lang="en-US"/>
          </a:p>
        </p:txBody>
      </p:sp>
    </p:spTree>
    <p:extLst>
      <p:ext uri="{BB962C8B-B14F-4D97-AF65-F5344CB8AC3E}">
        <p14:creationId xmlns:p14="http://schemas.microsoft.com/office/powerpoint/2010/main" val="2271814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expand on the second first.</a:t>
            </a:r>
          </a:p>
        </p:txBody>
      </p:sp>
      <p:sp>
        <p:nvSpPr>
          <p:cNvPr id="4" name="Slide Number Placeholder 3"/>
          <p:cNvSpPr>
            <a:spLocks noGrp="1"/>
          </p:cNvSpPr>
          <p:nvPr>
            <p:ph type="sldNum" sz="quarter" idx="5"/>
          </p:nvPr>
        </p:nvSpPr>
        <p:spPr/>
        <p:txBody>
          <a:bodyPr/>
          <a:lstStyle/>
          <a:p>
            <a:fld id="{10D6F7BF-6F0E-4F36-B501-B36AD9DE81A2}" type="slidenum">
              <a:rPr lang="en-US" smtClean="0"/>
              <a:t>3</a:t>
            </a:fld>
            <a:endParaRPr lang="en-US"/>
          </a:p>
        </p:txBody>
      </p:sp>
    </p:spTree>
    <p:extLst>
      <p:ext uri="{BB962C8B-B14F-4D97-AF65-F5344CB8AC3E}">
        <p14:creationId xmlns:p14="http://schemas.microsoft.com/office/powerpoint/2010/main" val="1361866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children eat food offered by their mothers with no thought of their mothers harming them. It is this kind of trust we are talking about. We can relate to the trust we have for the foods sold in the market or on the street.</a:t>
            </a:r>
          </a:p>
        </p:txBody>
      </p:sp>
      <p:sp>
        <p:nvSpPr>
          <p:cNvPr id="4" name="Slide Number Placeholder 3"/>
          <p:cNvSpPr>
            <a:spLocks noGrp="1"/>
          </p:cNvSpPr>
          <p:nvPr>
            <p:ph type="sldNum" sz="quarter" idx="5"/>
          </p:nvPr>
        </p:nvSpPr>
        <p:spPr/>
        <p:txBody>
          <a:bodyPr/>
          <a:lstStyle/>
          <a:p>
            <a:fld id="{10D6F7BF-6F0E-4F36-B501-B36AD9DE81A2}" type="slidenum">
              <a:rPr lang="en-US" smtClean="0"/>
              <a:t>5</a:t>
            </a:fld>
            <a:endParaRPr lang="en-US"/>
          </a:p>
        </p:txBody>
      </p:sp>
    </p:spTree>
    <p:extLst>
      <p:ext uri="{BB962C8B-B14F-4D97-AF65-F5344CB8AC3E}">
        <p14:creationId xmlns:p14="http://schemas.microsoft.com/office/powerpoint/2010/main" val="27103827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Jesus gave Himself up at Gethsemane, saying, “Father, if it is Your will, take this cup away from Me; nevertheless, not My will, but Yours, be done” (Luke 22:42, NKJV). Indeed, He was raised on the third day, confirming the reliability of the Father and Jesus’ words. Hence, the Father and Jesus are reliable and trustworthy. </a:t>
            </a:r>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7</a:t>
            </a:fld>
            <a:endParaRPr lang="en-US"/>
          </a:p>
        </p:txBody>
      </p:sp>
    </p:spTree>
    <p:extLst>
      <p:ext uri="{BB962C8B-B14F-4D97-AF65-F5344CB8AC3E}">
        <p14:creationId xmlns:p14="http://schemas.microsoft.com/office/powerpoint/2010/main" val="595408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Though God, when He became human like us, Jesus was to bear the consequences of our disobedience, which was eternal separation from God, our source of life and sustenance. He accomplished this task with the hope of being lifted first among humans to sit at the right side of God. </a:t>
            </a:r>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8</a:t>
            </a:fld>
            <a:endParaRPr lang="en-US"/>
          </a:p>
        </p:txBody>
      </p:sp>
    </p:spTree>
    <p:extLst>
      <p:ext uri="{BB962C8B-B14F-4D97-AF65-F5344CB8AC3E}">
        <p14:creationId xmlns:p14="http://schemas.microsoft.com/office/powerpoint/2010/main" val="3901259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 we see that faithfulness attracts distractions. In short, we can say that God the Father was the reliable evidence that Jesus relied on in His work and His future.</a:t>
            </a:r>
          </a:p>
          <a:p>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9</a:t>
            </a:fld>
            <a:endParaRPr lang="en-US"/>
          </a:p>
        </p:txBody>
      </p:sp>
    </p:spTree>
    <p:extLst>
      <p:ext uri="{BB962C8B-B14F-4D97-AF65-F5344CB8AC3E}">
        <p14:creationId xmlns:p14="http://schemas.microsoft.com/office/powerpoint/2010/main" val="9899859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 promised His presence in their proclamation of the Gospel, and they experienced it as they healed the sick in His name and died in His presence (Acts 3:6-16; 7:55-60). </a:t>
            </a:r>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10</a:t>
            </a:fld>
            <a:endParaRPr lang="en-US"/>
          </a:p>
        </p:txBody>
      </p:sp>
    </p:spTree>
    <p:extLst>
      <p:ext uri="{BB962C8B-B14F-4D97-AF65-F5344CB8AC3E}">
        <p14:creationId xmlns:p14="http://schemas.microsoft.com/office/powerpoint/2010/main" val="28796119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fulfillment gives evidence upon which the followers of Jesus are to express faith.</a:t>
            </a:r>
          </a:p>
          <a:p>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11</a:t>
            </a:fld>
            <a:endParaRPr lang="en-US"/>
          </a:p>
        </p:txBody>
      </p:sp>
    </p:spTree>
    <p:extLst>
      <p:ext uri="{BB962C8B-B14F-4D97-AF65-F5344CB8AC3E}">
        <p14:creationId xmlns:p14="http://schemas.microsoft.com/office/powerpoint/2010/main" val="7245649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faith of Jesus” provides a template for understanding “the faith in Jesus” in reverse. Whereas Jesus is the subject of the expression “the faith of Jesus,” indicating His faithfulness to God the Father in accomplishing the task assigned to Him, “the faith in Jesus” conveys a faith-relationship to Jesus. And Jesus is the example of how this faith is expressed (1 Pet 2:21). </a:t>
            </a:r>
            <a:endParaRPr lang="en-US" dirty="0"/>
          </a:p>
        </p:txBody>
      </p:sp>
      <p:sp>
        <p:nvSpPr>
          <p:cNvPr id="4" name="Slide Number Placeholder 3"/>
          <p:cNvSpPr>
            <a:spLocks noGrp="1"/>
          </p:cNvSpPr>
          <p:nvPr>
            <p:ph type="sldNum" sz="quarter" idx="5"/>
          </p:nvPr>
        </p:nvSpPr>
        <p:spPr/>
        <p:txBody>
          <a:bodyPr/>
          <a:lstStyle/>
          <a:p>
            <a:fld id="{10D6F7BF-6F0E-4F36-B501-B36AD9DE81A2}" type="slidenum">
              <a:rPr lang="en-US" smtClean="0"/>
              <a:t>12</a:t>
            </a:fld>
            <a:endParaRPr lang="en-US"/>
          </a:p>
        </p:txBody>
      </p:sp>
    </p:spTree>
    <p:extLst>
      <p:ext uri="{BB962C8B-B14F-4D97-AF65-F5344CB8AC3E}">
        <p14:creationId xmlns:p14="http://schemas.microsoft.com/office/powerpoint/2010/main" val="35898871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DF00A-DEBF-99C4-2CB5-AC5D12E57F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6B3E788-6E52-E9AE-F238-BD499C6D65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DEE2F2F-9B42-0941-CBD8-CAD071A1A969}"/>
              </a:ext>
            </a:extLst>
          </p:cNvPr>
          <p:cNvSpPr>
            <a:spLocks noGrp="1"/>
          </p:cNvSpPr>
          <p:nvPr>
            <p:ph type="dt" sz="half" idx="10"/>
          </p:nvPr>
        </p:nvSpPr>
        <p:spPr/>
        <p:txBody>
          <a:bodyPr/>
          <a:lstStyle/>
          <a:p>
            <a:fld id="{E15DE76A-FD6A-4042-8E74-B8B55E2674F1}" type="datetimeFigureOut">
              <a:rPr lang="en-US" smtClean="0"/>
              <a:t>7/23/2025</a:t>
            </a:fld>
            <a:endParaRPr lang="en-US"/>
          </a:p>
        </p:txBody>
      </p:sp>
      <p:sp>
        <p:nvSpPr>
          <p:cNvPr id="5" name="Footer Placeholder 4">
            <a:extLst>
              <a:ext uri="{FF2B5EF4-FFF2-40B4-BE49-F238E27FC236}">
                <a16:creationId xmlns:a16="http://schemas.microsoft.com/office/drawing/2014/main" id="{E702AEC1-6D80-05CA-E55F-8BC9C22D17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086C5C-5C1F-4B33-402D-F830F268A125}"/>
              </a:ext>
            </a:extLst>
          </p:cNvPr>
          <p:cNvSpPr>
            <a:spLocks noGrp="1"/>
          </p:cNvSpPr>
          <p:nvPr>
            <p:ph type="sldNum" sz="quarter" idx="12"/>
          </p:nvPr>
        </p:nvSpPr>
        <p:spPr/>
        <p:txBody>
          <a:bodyPr/>
          <a:lstStyle/>
          <a:p>
            <a:fld id="{312E4F31-A76B-4CD7-B4C1-FD238B8DB044}" type="slidenum">
              <a:rPr lang="en-US" smtClean="0"/>
              <a:t>‹#›</a:t>
            </a:fld>
            <a:endParaRPr lang="en-US"/>
          </a:p>
        </p:txBody>
      </p:sp>
    </p:spTree>
    <p:extLst>
      <p:ext uri="{BB962C8B-B14F-4D97-AF65-F5344CB8AC3E}">
        <p14:creationId xmlns:p14="http://schemas.microsoft.com/office/powerpoint/2010/main" val="1925492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7D6B1-B89B-7DE5-F26C-4EF00F4E23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7273F1-2ED6-7273-E70E-F25527CE7F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2B8E44-9B2D-BD7B-ADE1-5CDBD678EC82}"/>
              </a:ext>
            </a:extLst>
          </p:cNvPr>
          <p:cNvSpPr>
            <a:spLocks noGrp="1"/>
          </p:cNvSpPr>
          <p:nvPr>
            <p:ph type="dt" sz="half" idx="10"/>
          </p:nvPr>
        </p:nvSpPr>
        <p:spPr/>
        <p:txBody>
          <a:bodyPr/>
          <a:lstStyle/>
          <a:p>
            <a:fld id="{E15DE76A-FD6A-4042-8E74-B8B55E2674F1}" type="datetimeFigureOut">
              <a:rPr lang="en-US" smtClean="0"/>
              <a:t>7/23/2025</a:t>
            </a:fld>
            <a:endParaRPr lang="en-US"/>
          </a:p>
        </p:txBody>
      </p:sp>
      <p:sp>
        <p:nvSpPr>
          <p:cNvPr id="5" name="Footer Placeholder 4">
            <a:extLst>
              <a:ext uri="{FF2B5EF4-FFF2-40B4-BE49-F238E27FC236}">
                <a16:creationId xmlns:a16="http://schemas.microsoft.com/office/drawing/2014/main" id="{FB533A3C-EFBC-7DE1-090A-43284653F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EED6A8-C696-5FD5-12AF-15B586C57D06}"/>
              </a:ext>
            </a:extLst>
          </p:cNvPr>
          <p:cNvSpPr>
            <a:spLocks noGrp="1"/>
          </p:cNvSpPr>
          <p:nvPr>
            <p:ph type="sldNum" sz="quarter" idx="12"/>
          </p:nvPr>
        </p:nvSpPr>
        <p:spPr/>
        <p:txBody>
          <a:bodyPr/>
          <a:lstStyle/>
          <a:p>
            <a:fld id="{312E4F31-A76B-4CD7-B4C1-FD238B8DB044}" type="slidenum">
              <a:rPr lang="en-US" smtClean="0"/>
              <a:t>‹#›</a:t>
            </a:fld>
            <a:endParaRPr lang="en-US"/>
          </a:p>
        </p:txBody>
      </p:sp>
    </p:spTree>
    <p:extLst>
      <p:ext uri="{BB962C8B-B14F-4D97-AF65-F5344CB8AC3E}">
        <p14:creationId xmlns:p14="http://schemas.microsoft.com/office/powerpoint/2010/main" val="1121632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1B1AE56-CE4C-E3B7-1878-FB9D5B8DE96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233D5B0-21AA-EFE1-8F46-AB3762EB11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E3C953-BC33-50B8-1D1D-69C0C8675D7F}"/>
              </a:ext>
            </a:extLst>
          </p:cNvPr>
          <p:cNvSpPr>
            <a:spLocks noGrp="1"/>
          </p:cNvSpPr>
          <p:nvPr>
            <p:ph type="dt" sz="half" idx="10"/>
          </p:nvPr>
        </p:nvSpPr>
        <p:spPr/>
        <p:txBody>
          <a:bodyPr/>
          <a:lstStyle/>
          <a:p>
            <a:fld id="{E15DE76A-FD6A-4042-8E74-B8B55E2674F1}" type="datetimeFigureOut">
              <a:rPr lang="en-US" smtClean="0"/>
              <a:t>7/23/2025</a:t>
            </a:fld>
            <a:endParaRPr lang="en-US"/>
          </a:p>
        </p:txBody>
      </p:sp>
      <p:sp>
        <p:nvSpPr>
          <p:cNvPr id="5" name="Footer Placeholder 4">
            <a:extLst>
              <a:ext uri="{FF2B5EF4-FFF2-40B4-BE49-F238E27FC236}">
                <a16:creationId xmlns:a16="http://schemas.microsoft.com/office/drawing/2014/main" id="{9066EFBD-9D02-8A2B-3A52-CDBF8D2051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4492A2-DFB6-29C5-401C-99514E684265}"/>
              </a:ext>
            </a:extLst>
          </p:cNvPr>
          <p:cNvSpPr>
            <a:spLocks noGrp="1"/>
          </p:cNvSpPr>
          <p:nvPr>
            <p:ph type="sldNum" sz="quarter" idx="12"/>
          </p:nvPr>
        </p:nvSpPr>
        <p:spPr/>
        <p:txBody>
          <a:bodyPr/>
          <a:lstStyle/>
          <a:p>
            <a:fld id="{312E4F31-A76B-4CD7-B4C1-FD238B8DB044}" type="slidenum">
              <a:rPr lang="en-US" smtClean="0"/>
              <a:t>‹#›</a:t>
            </a:fld>
            <a:endParaRPr lang="en-US"/>
          </a:p>
        </p:txBody>
      </p:sp>
    </p:spTree>
    <p:extLst>
      <p:ext uri="{BB962C8B-B14F-4D97-AF65-F5344CB8AC3E}">
        <p14:creationId xmlns:p14="http://schemas.microsoft.com/office/powerpoint/2010/main" val="290974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01237-1C74-47E9-47BB-45C9403703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2EB99D-88E7-745F-BAE4-CF4B3F6F6D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7343BA-AAB4-3CB3-948A-F9F40F010810}"/>
              </a:ext>
            </a:extLst>
          </p:cNvPr>
          <p:cNvSpPr>
            <a:spLocks noGrp="1"/>
          </p:cNvSpPr>
          <p:nvPr>
            <p:ph type="dt" sz="half" idx="10"/>
          </p:nvPr>
        </p:nvSpPr>
        <p:spPr/>
        <p:txBody>
          <a:bodyPr/>
          <a:lstStyle/>
          <a:p>
            <a:fld id="{E15DE76A-FD6A-4042-8E74-B8B55E2674F1}" type="datetimeFigureOut">
              <a:rPr lang="en-US" smtClean="0"/>
              <a:t>7/23/2025</a:t>
            </a:fld>
            <a:endParaRPr lang="en-US"/>
          </a:p>
        </p:txBody>
      </p:sp>
      <p:sp>
        <p:nvSpPr>
          <p:cNvPr id="5" name="Footer Placeholder 4">
            <a:extLst>
              <a:ext uri="{FF2B5EF4-FFF2-40B4-BE49-F238E27FC236}">
                <a16:creationId xmlns:a16="http://schemas.microsoft.com/office/drawing/2014/main" id="{95F3C3F3-8E5D-1555-EC20-012C312DF7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357C4-EAD3-079D-D6E7-F1DEB688DCD5}"/>
              </a:ext>
            </a:extLst>
          </p:cNvPr>
          <p:cNvSpPr>
            <a:spLocks noGrp="1"/>
          </p:cNvSpPr>
          <p:nvPr>
            <p:ph type="sldNum" sz="quarter" idx="12"/>
          </p:nvPr>
        </p:nvSpPr>
        <p:spPr/>
        <p:txBody>
          <a:bodyPr/>
          <a:lstStyle/>
          <a:p>
            <a:fld id="{312E4F31-A76B-4CD7-B4C1-FD238B8DB044}" type="slidenum">
              <a:rPr lang="en-US" smtClean="0"/>
              <a:t>‹#›</a:t>
            </a:fld>
            <a:endParaRPr lang="en-US"/>
          </a:p>
        </p:txBody>
      </p:sp>
    </p:spTree>
    <p:extLst>
      <p:ext uri="{BB962C8B-B14F-4D97-AF65-F5344CB8AC3E}">
        <p14:creationId xmlns:p14="http://schemas.microsoft.com/office/powerpoint/2010/main" val="2671022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93B16-8EB6-016F-9F47-26767F5564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682100F-BE26-1F8E-DA6E-633A6B188ED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516D03-A5A6-2964-2054-A9D6138E43FB}"/>
              </a:ext>
            </a:extLst>
          </p:cNvPr>
          <p:cNvSpPr>
            <a:spLocks noGrp="1"/>
          </p:cNvSpPr>
          <p:nvPr>
            <p:ph type="dt" sz="half" idx="10"/>
          </p:nvPr>
        </p:nvSpPr>
        <p:spPr/>
        <p:txBody>
          <a:bodyPr/>
          <a:lstStyle/>
          <a:p>
            <a:fld id="{E15DE76A-FD6A-4042-8E74-B8B55E2674F1}" type="datetimeFigureOut">
              <a:rPr lang="en-US" smtClean="0"/>
              <a:t>7/23/2025</a:t>
            </a:fld>
            <a:endParaRPr lang="en-US"/>
          </a:p>
        </p:txBody>
      </p:sp>
      <p:sp>
        <p:nvSpPr>
          <p:cNvPr id="5" name="Footer Placeholder 4">
            <a:extLst>
              <a:ext uri="{FF2B5EF4-FFF2-40B4-BE49-F238E27FC236}">
                <a16:creationId xmlns:a16="http://schemas.microsoft.com/office/drawing/2014/main" id="{579C28D4-345D-F04B-F79B-E0EBBD32AA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C1F0B1-23EA-DD11-AD70-7D1733DEE90A}"/>
              </a:ext>
            </a:extLst>
          </p:cNvPr>
          <p:cNvSpPr>
            <a:spLocks noGrp="1"/>
          </p:cNvSpPr>
          <p:nvPr>
            <p:ph type="sldNum" sz="quarter" idx="12"/>
          </p:nvPr>
        </p:nvSpPr>
        <p:spPr/>
        <p:txBody>
          <a:bodyPr/>
          <a:lstStyle/>
          <a:p>
            <a:fld id="{312E4F31-A76B-4CD7-B4C1-FD238B8DB044}" type="slidenum">
              <a:rPr lang="en-US" smtClean="0"/>
              <a:t>‹#›</a:t>
            </a:fld>
            <a:endParaRPr lang="en-US"/>
          </a:p>
        </p:txBody>
      </p:sp>
    </p:spTree>
    <p:extLst>
      <p:ext uri="{BB962C8B-B14F-4D97-AF65-F5344CB8AC3E}">
        <p14:creationId xmlns:p14="http://schemas.microsoft.com/office/powerpoint/2010/main" val="7664907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522C-2B7D-A915-69BB-BC21B513D7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1B3B83-53B4-AB40-EF43-6C28B6D556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928470-4BCC-3070-EF1C-A8405F4483F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197246C-1569-EA7E-237C-BA9AA125F3AB}"/>
              </a:ext>
            </a:extLst>
          </p:cNvPr>
          <p:cNvSpPr>
            <a:spLocks noGrp="1"/>
          </p:cNvSpPr>
          <p:nvPr>
            <p:ph type="dt" sz="half" idx="10"/>
          </p:nvPr>
        </p:nvSpPr>
        <p:spPr/>
        <p:txBody>
          <a:bodyPr/>
          <a:lstStyle/>
          <a:p>
            <a:fld id="{E15DE76A-FD6A-4042-8E74-B8B55E2674F1}" type="datetimeFigureOut">
              <a:rPr lang="en-US" smtClean="0"/>
              <a:t>7/23/2025</a:t>
            </a:fld>
            <a:endParaRPr lang="en-US"/>
          </a:p>
        </p:txBody>
      </p:sp>
      <p:sp>
        <p:nvSpPr>
          <p:cNvPr id="6" name="Footer Placeholder 5">
            <a:extLst>
              <a:ext uri="{FF2B5EF4-FFF2-40B4-BE49-F238E27FC236}">
                <a16:creationId xmlns:a16="http://schemas.microsoft.com/office/drawing/2014/main" id="{6A784DCE-48E4-8CB8-384F-836B0261D4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AE96A7-0BEF-5D69-CFB6-74BD39D75FBE}"/>
              </a:ext>
            </a:extLst>
          </p:cNvPr>
          <p:cNvSpPr>
            <a:spLocks noGrp="1"/>
          </p:cNvSpPr>
          <p:nvPr>
            <p:ph type="sldNum" sz="quarter" idx="12"/>
          </p:nvPr>
        </p:nvSpPr>
        <p:spPr/>
        <p:txBody>
          <a:bodyPr/>
          <a:lstStyle/>
          <a:p>
            <a:fld id="{312E4F31-A76B-4CD7-B4C1-FD238B8DB044}" type="slidenum">
              <a:rPr lang="en-US" smtClean="0"/>
              <a:t>‹#›</a:t>
            </a:fld>
            <a:endParaRPr lang="en-US"/>
          </a:p>
        </p:txBody>
      </p:sp>
    </p:spTree>
    <p:extLst>
      <p:ext uri="{BB962C8B-B14F-4D97-AF65-F5344CB8AC3E}">
        <p14:creationId xmlns:p14="http://schemas.microsoft.com/office/powerpoint/2010/main" val="1921088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43DBD-8A6B-D2F5-EEAE-ECC5DCBACF0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756D160-32BE-CF5D-DDE5-D5B347FBE7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8FAF8DB-9D5B-9282-3E99-DD86FDC18A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065E666-C7E5-6124-7026-1C011A9920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14F6ACE-12E7-C0DA-8BE6-2E43871FFE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B0F2557-A1EF-D522-AEBD-75831BB1BC03}"/>
              </a:ext>
            </a:extLst>
          </p:cNvPr>
          <p:cNvSpPr>
            <a:spLocks noGrp="1"/>
          </p:cNvSpPr>
          <p:nvPr>
            <p:ph type="dt" sz="half" idx="10"/>
          </p:nvPr>
        </p:nvSpPr>
        <p:spPr/>
        <p:txBody>
          <a:bodyPr/>
          <a:lstStyle/>
          <a:p>
            <a:fld id="{E15DE76A-FD6A-4042-8E74-B8B55E2674F1}" type="datetimeFigureOut">
              <a:rPr lang="en-US" smtClean="0"/>
              <a:t>7/23/2025</a:t>
            </a:fld>
            <a:endParaRPr lang="en-US"/>
          </a:p>
        </p:txBody>
      </p:sp>
      <p:sp>
        <p:nvSpPr>
          <p:cNvPr id="8" name="Footer Placeholder 7">
            <a:extLst>
              <a:ext uri="{FF2B5EF4-FFF2-40B4-BE49-F238E27FC236}">
                <a16:creationId xmlns:a16="http://schemas.microsoft.com/office/drawing/2014/main" id="{37F23336-393F-969B-9CD1-213DA32801A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E2B7209-7856-51D3-3459-4A8380559C23}"/>
              </a:ext>
            </a:extLst>
          </p:cNvPr>
          <p:cNvSpPr>
            <a:spLocks noGrp="1"/>
          </p:cNvSpPr>
          <p:nvPr>
            <p:ph type="sldNum" sz="quarter" idx="12"/>
          </p:nvPr>
        </p:nvSpPr>
        <p:spPr/>
        <p:txBody>
          <a:bodyPr/>
          <a:lstStyle/>
          <a:p>
            <a:fld id="{312E4F31-A76B-4CD7-B4C1-FD238B8DB044}" type="slidenum">
              <a:rPr lang="en-US" smtClean="0"/>
              <a:t>‹#›</a:t>
            </a:fld>
            <a:endParaRPr lang="en-US"/>
          </a:p>
        </p:txBody>
      </p:sp>
    </p:spTree>
    <p:extLst>
      <p:ext uri="{BB962C8B-B14F-4D97-AF65-F5344CB8AC3E}">
        <p14:creationId xmlns:p14="http://schemas.microsoft.com/office/powerpoint/2010/main" val="2314565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377A7-A0A9-736B-EA96-DA4A1712708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874822-C57F-FCE2-EBC4-7C9A4EDFFDB9}"/>
              </a:ext>
            </a:extLst>
          </p:cNvPr>
          <p:cNvSpPr>
            <a:spLocks noGrp="1"/>
          </p:cNvSpPr>
          <p:nvPr>
            <p:ph type="dt" sz="half" idx="10"/>
          </p:nvPr>
        </p:nvSpPr>
        <p:spPr/>
        <p:txBody>
          <a:bodyPr/>
          <a:lstStyle/>
          <a:p>
            <a:fld id="{E15DE76A-FD6A-4042-8E74-B8B55E2674F1}" type="datetimeFigureOut">
              <a:rPr lang="en-US" smtClean="0"/>
              <a:t>7/23/2025</a:t>
            </a:fld>
            <a:endParaRPr lang="en-US"/>
          </a:p>
        </p:txBody>
      </p:sp>
      <p:sp>
        <p:nvSpPr>
          <p:cNvPr id="4" name="Footer Placeholder 3">
            <a:extLst>
              <a:ext uri="{FF2B5EF4-FFF2-40B4-BE49-F238E27FC236}">
                <a16:creationId xmlns:a16="http://schemas.microsoft.com/office/drawing/2014/main" id="{6045064E-11D1-B86A-B4EA-39513C6D8B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3A82BAE-E5FA-519F-9A3A-5591824A220A}"/>
              </a:ext>
            </a:extLst>
          </p:cNvPr>
          <p:cNvSpPr>
            <a:spLocks noGrp="1"/>
          </p:cNvSpPr>
          <p:nvPr>
            <p:ph type="sldNum" sz="quarter" idx="12"/>
          </p:nvPr>
        </p:nvSpPr>
        <p:spPr/>
        <p:txBody>
          <a:bodyPr/>
          <a:lstStyle/>
          <a:p>
            <a:fld id="{312E4F31-A76B-4CD7-B4C1-FD238B8DB044}" type="slidenum">
              <a:rPr lang="en-US" smtClean="0"/>
              <a:t>‹#›</a:t>
            </a:fld>
            <a:endParaRPr lang="en-US"/>
          </a:p>
        </p:txBody>
      </p:sp>
    </p:spTree>
    <p:extLst>
      <p:ext uri="{BB962C8B-B14F-4D97-AF65-F5344CB8AC3E}">
        <p14:creationId xmlns:p14="http://schemas.microsoft.com/office/powerpoint/2010/main" val="636652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5775DD-0F81-3AE0-0B38-EDC45920BD78}"/>
              </a:ext>
            </a:extLst>
          </p:cNvPr>
          <p:cNvSpPr>
            <a:spLocks noGrp="1"/>
          </p:cNvSpPr>
          <p:nvPr>
            <p:ph type="dt" sz="half" idx="10"/>
          </p:nvPr>
        </p:nvSpPr>
        <p:spPr/>
        <p:txBody>
          <a:bodyPr/>
          <a:lstStyle/>
          <a:p>
            <a:fld id="{E15DE76A-FD6A-4042-8E74-B8B55E2674F1}" type="datetimeFigureOut">
              <a:rPr lang="en-US" smtClean="0"/>
              <a:t>7/23/2025</a:t>
            </a:fld>
            <a:endParaRPr lang="en-US"/>
          </a:p>
        </p:txBody>
      </p:sp>
      <p:sp>
        <p:nvSpPr>
          <p:cNvPr id="3" name="Footer Placeholder 2">
            <a:extLst>
              <a:ext uri="{FF2B5EF4-FFF2-40B4-BE49-F238E27FC236}">
                <a16:creationId xmlns:a16="http://schemas.microsoft.com/office/drawing/2014/main" id="{223A995A-32EA-70F6-EA1A-2CF0AF9BFEB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9DCE1F3-5D1D-DADD-2AEF-7816F284E7BE}"/>
              </a:ext>
            </a:extLst>
          </p:cNvPr>
          <p:cNvSpPr>
            <a:spLocks noGrp="1"/>
          </p:cNvSpPr>
          <p:nvPr>
            <p:ph type="sldNum" sz="quarter" idx="12"/>
          </p:nvPr>
        </p:nvSpPr>
        <p:spPr/>
        <p:txBody>
          <a:bodyPr/>
          <a:lstStyle/>
          <a:p>
            <a:fld id="{312E4F31-A76B-4CD7-B4C1-FD238B8DB044}" type="slidenum">
              <a:rPr lang="en-US" smtClean="0"/>
              <a:t>‹#›</a:t>
            </a:fld>
            <a:endParaRPr lang="en-US"/>
          </a:p>
        </p:txBody>
      </p:sp>
    </p:spTree>
    <p:extLst>
      <p:ext uri="{BB962C8B-B14F-4D97-AF65-F5344CB8AC3E}">
        <p14:creationId xmlns:p14="http://schemas.microsoft.com/office/powerpoint/2010/main" val="2819438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1DB97-C082-26B3-FE9F-438FE11712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0CBB999-C1D5-939B-B0A8-4911F39825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1EA540-7294-6FB7-F994-63677BCAB2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1E0974-5315-557D-A701-20648317A198}"/>
              </a:ext>
            </a:extLst>
          </p:cNvPr>
          <p:cNvSpPr>
            <a:spLocks noGrp="1"/>
          </p:cNvSpPr>
          <p:nvPr>
            <p:ph type="dt" sz="half" idx="10"/>
          </p:nvPr>
        </p:nvSpPr>
        <p:spPr/>
        <p:txBody>
          <a:bodyPr/>
          <a:lstStyle/>
          <a:p>
            <a:fld id="{E15DE76A-FD6A-4042-8E74-B8B55E2674F1}" type="datetimeFigureOut">
              <a:rPr lang="en-US" smtClean="0"/>
              <a:t>7/23/2025</a:t>
            </a:fld>
            <a:endParaRPr lang="en-US"/>
          </a:p>
        </p:txBody>
      </p:sp>
      <p:sp>
        <p:nvSpPr>
          <p:cNvPr id="6" name="Footer Placeholder 5">
            <a:extLst>
              <a:ext uri="{FF2B5EF4-FFF2-40B4-BE49-F238E27FC236}">
                <a16:creationId xmlns:a16="http://schemas.microsoft.com/office/drawing/2014/main" id="{4EA94058-3FB6-49B1-3828-172AEA73B0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038C3F-A39F-F2B2-056B-1903A9A223CF}"/>
              </a:ext>
            </a:extLst>
          </p:cNvPr>
          <p:cNvSpPr>
            <a:spLocks noGrp="1"/>
          </p:cNvSpPr>
          <p:nvPr>
            <p:ph type="sldNum" sz="quarter" idx="12"/>
          </p:nvPr>
        </p:nvSpPr>
        <p:spPr/>
        <p:txBody>
          <a:bodyPr/>
          <a:lstStyle/>
          <a:p>
            <a:fld id="{312E4F31-A76B-4CD7-B4C1-FD238B8DB044}" type="slidenum">
              <a:rPr lang="en-US" smtClean="0"/>
              <a:t>‹#›</a:t>
            </a:fld>
            <a:endParaRPr lang="en-US"/>
          </a:p>
        </p:txBody>
      </p:sp>
    </p:spTree>
    <p:extLst>
      <p:ext uri="{BB962C8B-B14F-4D97-AF65-F5344CB8AC3E}">
        <p14:creationId xmlns:p14="http://schemas.microsoft.com/office/powerpoint/2010/main" val="1365453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EE42E-FA2B-B5BD-887F-A9A0A72EC8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0D9DD24-AAC7-FB14-921E-D57DD1E5E1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8244CE-0750-998C-C678-F7A220569B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320D1A-6D70-BC86-5E07-CD01016D1850}"/>
              </a:ext>
            </a:extLst>
          </p:cNvPr>
          <p:cNvSpPr>
            <a:spLocks noGrp="1"/>
          </p:cNvSpPr>
          <p:nvPr>
            <p:ph type="dt" sz="half" idx="10"/>
          </p:nvPr>
        </p:nvSpPr>
        <p:spPr/>
        <p:txBody>
          <a:bodyPr/>
          <a:lstStyle/>
          <a:p>
            <a:fld id="{E15DE76A-FD6A-4042-8E74-B8B55E2674F1}" type="datetimeFigureOut">
              <a:rPr lang="en-US" smtClean="0"/>
              <a:t>7/23/2025</a:t>
            </a:fld>
            <a:endParaRPr lang="en-US"/>
          </a:p>
        </p:txBody>
      </p:sp>
      <p:sp>
        <p:nvSpPr>
          <p:cNvPr id="6" name="Footer Placeholder 5">
            <a:extLst>
              <a:ext uri="{FF2B5EF4-FFF2-40B4-BE49-F238E27FC236}">
                <a16:creationId xmlns:a16="http://schemas.microsoft.com/office/drawing/2014/main" id="{85E16E54-77A9-AD2A-FECC-BDBA334B90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56F762-DC5A-4B72-BA2F-D3DBB1DA1251}"/>
              </a:ext>
            </a:extLst>
          </p:cNvPr>
          <p:cNvSpPr>
            <a:spLocks noGrp="1"/>
          </p:cNvSpPr>
          <p:nvPr>
            <p:ph type="sldNum" sz="quarter" idx="12"/>
          </p:nvPr>
        </p:nvSpPr>
        <p:spPr/>
        <p:txBody>
          <a:bodyPr/>
          <a:lstStyle/>
          <a:p>
            <a:fld id="{312E4F31-A76B-4CD7-B4C1-FD238B8DB044}" type="slidenum">
              <a:rPr lang="en-US" smtClean="0"/>
              <a:t>‹#›</a:t>
            </a:fld>
            <a:endParaRPr lang="en-US"/>
          </a:p>
        </p:txBody>
      </p:sp>
    </p:spTree>
    <p:extLst>
      <p:ext uri="{BB962C8B-B14F-4D97-AF65-F5344CB8AC3E}">
        <p14:creationId xmlns:p14="http://schemas.microsoft.com/office/powerpoint/2010/main" val="2414378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BE167C-FC36-72C2-0912-F04AE402A1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02D3EB-053C-AB75-75B1-6E1186ED9F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05A39D-A054-8820-3283-B42B8FB7D5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15DE76A-FD6A-4042-8E74-B8B55E2674F1}" type="datetimeFigureOut">
              <a:rPr lang="en-US" smtClean="0"/>
              <a:t>7/23/2025</a:t>
            </a:fld>
            <a:endParaRPr lang="en-US"/>
          </a:p>
        </p:txBody>
      </p:sp>
      <p:sp>
        <p:nvSpPr>
          <p:cNvPr id="5" name="Footer Placeholder 4">
            <a:extLst>
              <a:ext uri="{FF2B5EF4-FFF2-40B4-BE49-F238E27FC236}">
                <a16:creationId xmlns:a16="http://schemas.microsoft.com/office/drawing/2014/main" id="{2E0C8F43-E0E9-6478-FC5B-A7430EF174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729E7A0-936E-A2B1-A209-EA98B2A50D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12E4F31-A76B-4CD7-B4C1-FD238B8DB044}" type="slidenum">
              <a:rPr lang="en-US" smtClean="0"/>
              <a:t>‹#›</a:t>
            </a:fld>
            <a:endParaRPr lang="en-US"/>
          </a:p>
        </p:txBody>
      </p:sp>
    </p:spTree>
    <p:extLst>
      <p:ext uri="{BB962C8B-B14F-4D97-AF65-F5344CB8AC3E}">
        <p14:creationId xmlns:p14="http://schemas.microsoft.com/office/powerpoint/2010/main" val="16764152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Basic Bible Study Principles - Bible Study Tips">
            <a:extLst>
              <a:ext uri="{FF2B5EF4-FFF2-40B4-BE49-F238E27FC236}">
                <a16:creationId xmlns:a16="http://schemas.microsoft.com/office/drawing/2014/main" id="{E87948C6-C0C1-31D2-49B2-2EEFFAFAA5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9091" r="13818"/>
          <a:stretch>
            <a:fillRect/>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BA4590B-C66C-2A72-8D91-197313415528}"/>
              </a:ext>
            </a:extLst>
          </p:cNvPr>
          <p:cNvSpPr>
            <a:spLocks noGrp="1"/>
          </p:cNvSpPr>
          <p:nvPr>
            <p:ph type="ctrTitle"/>
          </p:nvPr>
        </p:nvSpPr>
        <p:spPr>
          <a:xfrm>
            <a:off x="477981" y="1122363"/>
            <a:ext cx="4727864" cy="3204134"/>
          </a:xfrm>
        </p:spPr>
        <p:txBody>
          <a:bodyPr anchor="b">
            <a:normAutofit/>
          </a:bodyPr>
          <a:lstStyle/>
          <a:p>
            <a:pPr algn="l"/>
            <a:br>
              <a:rPr lang="en-US" sz="3700" b="1" dirty="0"/>
            </a:br>
            <a:r>
              <a:rPr lang="en-US" sz="3700" b="1" dirty="0"/>
              <a:t>CALLED TO BE FAITHFUL: </a:t>
            </a:r>
            <a:br>
              <a:rPr lang="en-US" sz="3700" b="1" dirty="0"/>
            </a:br>
            <a:r>
              <a:rPr lang="en-US" sz="3700" b="1" dirty="0"/>
              <a:t>THE FAITH OF JESUS</a:t>
            </a:r>
            <a:br>
              <a:rPr lang="en-US" sz="3700" dirty="0"/>
            </a:br>
            <a:endParaRPr lang="en-US" sz="3700" dirty="0"/>
          </a:p>
        </p:txBody>
      </p:sp>
      <p:sp>
        <p:nvSpPr>
          <p:cNvPr id="3" name="Subtitle 2">
            <a:extLst>
              <a:ext uri="{FF2B5EF4-FFF2-40B4-BE49-F238E27FC236}">
                <a16:creationId xmlns:a16="http://schemas.microsoft.com/office/drawing/2014/main" id="{04B4D740-E594-874F-32E5-DB34EDBE70F5}"/>
              </a:ext>
            </a:extLst>
          </p:cNvPr>
          <p:cNvSpPr>
            <a:spLocks noGrp="1"/>
          </p:cNvSpPr>
          <p:nvPr>
            <p:ph type="subTitle" idx="1"/>
          </p:nvPr>
        </p:nvSpPr>
        <p:spPr>
          <a:xfrm>
            <a:off x="477980" y="4872922"/>
            <a:ext cx="4023359" cy="1208141"/>
          </a:xfrm>
        </p:spPr>
        <p:txBody>
          <a:bodyPr>
            <a:normAutofit/>
          </a:bodyPr>
          <a:lstStyle/>
          <a:p>
            <a:pPr algn="l"/>
            <a:r>
              <a:rPr lang="en-US" sz="2800" b="1" dirty="0"/>
              <a:t>BIBLE STUDY 2</a:t>
            </a:r>
            <a:endParaRPr lang="en-US" sz="2800" dirty="0"/>
          </a:p>
        </p:txBody>
      </p:sp>
      <p:sp>
        <p:nvSpPr>
          <p:cNvPr id="1037" name="Rectangle 103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39" name="Rectangle 103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0148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B1132AF-9F2C-04FC-EC00-AA7488793CFA}"/>
              </a:ext>
            </a:extLst>
          </p:cNvPr>
          <p:cNvSpPr>
            <a:spLocks noGrp="1"/>
          </p:cNvSpPr>
          <p:nvPr>
            <p:ph idx="1"/>
          </p:nvPr>
        </p:nvSpPr>
        <p:spPr>
          <a:xfrm>
            <a:off x="433086" y="752355"/>
            <a:ext cx="5529700" cy="5829722"/>
          </a:xfrm>
        </p:spPr>
        <p:txBody>
          <a:bodyPr>
            <a:normAutofit/>
          </a:bodyPr>
          <a:lstStyle/>
          <a:p>
            <a:pPr marL="0" indent="0">
              <a:buNone/>
            </a:pPr>
            <a:r>
              <a:rPr lang="en-US" dirty="0"/>
              <a:t>Jesus was faithful to His followers. </a:t>
            </a:r>
          </a:p>
          <a:p>
            <a:pPr marL="0" indent="0">
              <a:buNone/>
            </a:pPr>
            <a:r>
              <a:rPr lang="en-US" dirty="0"/>
              <a:t>He promised them the outpouring of the Holy Spirit, and it happened at Pentecost and on different occasions</a:t>
            </a:r>
          </a:p>
          <a:p>
            <a:pPr marL="0" indent="0">
              <a:buNone/>
            </a:pPr>
            <a:r>
              <a:rPr lang="en-US" b="1" dirty="0"/>
              <a:t>(Luke 24:49; John 14:16, 26; 15:26; 16:7; Acts 1:4, 8; 2:38-39; 10:44-46; Rom 5:5; 1 Cor 12:7; Eph 4:11-13). </a:t>
            </a:r>
          </a:p>
        </p:txBody>
      </p:sp>
      <p:pic>
        <p:nvPicPr>
          <p:cNvPr id="10242" name="Picture 2" descr="What Transpired in the 10 Days between Ascension and Pentecost? |  Christianity.com">
            <a:extLst>
              <a:ext uri="{FF2B5EF4-FFF2-40B4-BE49-F238E27FC236}">
                <a16:creationId xmlns:a16="http://schemas.microsoft.com/office/drawing/2014/main" id="{AA134F58-EF20-35BD-9165-0A7F5D2749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9087" r="25483" b="-1"/>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9208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Even in the sadness of death, we must remember resurrection is coming |  Spiritus">
            <a:extLst>
              <a:ext uri="{FF2B5EF4-FFF2-40B4-BE49-F238E27FC236}">
                <a16:creationId xmlns:a16="http://schemas.microsoft.com/office/drawing/2014/main" id="{530EA6E9-8E02-42D3-9C91-4947AE8A66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9251"/>
            <a:ext cx="12192000" cy="691703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0E85897-9A12-99E5-FB3D-A30363FA2BD1}"/>
              </a:ext>
            </a:extLst>
          </p:cNvPr>
          <p:cNvSpPr>
            <a:spLocks noGrp="1"/>
          </p:cNvSpPr>
          <p:nvPr>
            <p:ph idx="1"/>
          </p:nvPr>
        </p:nvSpPr>
        <p:spPr>
          <a:xfrm>
            <a:off x="358816" y="200034"/>
            <a:ext cx="9028252" cy="2381120"/>
          </a:xfrm>
        </p:spPr>
        <p:txBody>
          <a:bodyPr>
            <a:normAutofit/>
          </a:bodyPr>
          <a:lstStyle/>
          <a:p>
            <a:pPr marL="0" indent="0">
              <a:lnSpc>
                <a:spcPct val="100000"/>
              </a:lnSpc>
              <a:buNone/>
            </a:pPr>
            <a:r>
              <a:rPr lang="en-US" dirty="0">
                <a:solidFill>
                  <a:schemeClr val="bg1"/>
                </a:solidFill>
              </a:rPr>
              <a:t>Ultimately, His promise of death and resurrection was fulfilled and was witnessed by the followers </a:t>
            </a:r>
          </a:p>
          <a:p>
            <a:pPr marL="0" indent="0">
              <a:lnSpc>
                <a:spcPct val="100000"/>
              </a:lnSpc>
              <a:buNone/>
            </a:pPr>
            <a:r>
              <a:rPr lang="en-US" b="1" dirty="0">
                <a:solidFill>
                  <a:schemeClr val="bg1"/>
                </a:solidFill>
              </a:rPr>
              <a:t>(Matt 12:39-40; John 2:18-22; 10:17-18; Rom 8:11; 1 Cor 15:1-11; Phil 3:10-11; 1 Thess 4:14).</a:t>
            </a:r>
          </a:p>
        </p:txBody>
      </p:sp>
    </p:spTree>
    <p:extLst>
      <p:ext uri="{BB962C8B-B14F-4D97-AF65-F5344CB8AC3E}">
        <p14:creationId xmlns:p14="http://schemas.microsoft.com/office/powerpoint/2010/main" val="8989786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13" name="Freeform: Shape 12">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00C3D370-6F46-C23D-5A83-EB3930E337BA}"/>
              </a:ext>
            </a:extLst>
          </p:cNvPr>
          <p:cNvSpPr>
            <a:spLocks noGrp="1"/>
          </p:cNvSpPr>
          <p:nvPr>
            <p:ph type="title"/>
          </p:nvPr>
        </p:nvSpPr>
        <p:spPr>
          <a:xfrm>
            <a:off x="804672" y="2053641"/>
            <a:ext cx="3669161" cy="2760098"/>
          </a:xfrm>
        </p:spPr>
        <p:txBody>
          <a:bodyPr>
            <a:normAutofit/>
          </a:bodyPr>
          <a:lstStyle/>
          <a:p>
            <a:r>
              <a:rPr lang="en-US" sz="4000" b="1">
                <a:solidFill>
                  <a:schemeClr val="tx2"/>
                </a:solidFill>
              </a:rPr>
              <a:t>The Faith </a:t>
            </a:r>
            <a:r>
              <a:rPr lang="en-US" sz="4000" b="1" i="1">
                <a:solidFill>
                  <a:schemeClr val="tx2"/>
                </a:solidFill>
              </a:rPr>
              <a:t>in</a:t>
            </a:r>
            <a:r>
              <a:rPr lang="en-US" sz="4000" b="1">
                <a:solidFill>
                  <a:schemeClr val="tx2"/>
                </a:solidFill>
              </a:rPr>
              <a:t> Jesus</a:t>
            </a:r>
            <a:endParaRPr lang="en-US" sz="4000">
              <a:solidFill>
                <a:schemeClr val="tx2"/>
              </a:solidFill>
            </a:endParaRPr>
          </a:p>
        </p:txBody>
      </p:sp>
      <p:sp>
        <p:nvSpPr>
          <p:cNvPr id="3" name="Content Placeholder 2">
            <a:extLst>
              <a:ext uri="{FF2B5EF4-FFF2-40B4-BE49-F238E27FC236}">
                <a16:creationId xmlns:a16="http://schemas.microsoft.com/office/drawing/2014/main" id="{4C5E56D3-9A61-A986-7F20-6785AB699CF5}"/>
              </a:ext>
            </a:extLst>
          </p:cNvPr>
          <p:cNvSpPr>
            <a:spLocks noGrp="1"/>
          </p:cNvSpPr>
          <p:nvPr>
            <p:ph idx="1"/>
          </p:nvPr>
        </p:nvSpPr>
        <p:spPr>
          <a:xfrm>
            <a:off x="5845215" y="416689"/>
            <a:ext cx="6123007" cy="6066385"/>
          </a:xfrm>
          <a:noFill/>
          <a:ln>
            <a:noFill/>
          </a:ln>
        </p:spPr>
        <p:txBody>
          <a:bodyPr anchor="t">
            <a:normAutofit/>
          </a:bodyPr>
          <a:lstStyle/>
          <a:p>
            <a:pPr marL="0" indent="0">
              <a:lnSpc>
                <a:spcPct val="150000"/>
              </a:lnSpc>
              <a:buNone/>
            </a:pPr>
            <a:r>
              <a:rPr lang="en-US" dirty="0">
                <a:solidFill>
                  <a:schemeClr val="tx2"/>
                </a:solidFill>
              </a:rPr>
              <a:t>Jesus is the subject of the expression “the faith of Jesus,” indicating His faithfulness to God the Father in accomplishing the task assigned to Him, “the faith in Jesus” conveys a faith-relationship to Jesus. And Jesus is the example of how this faith is expressed (1 Pet 2:21). </a:t>
            </a:r>
          </a:p>
        </p:txBody>
      </p:sp>
    </p:spTree>
    <p:extLst>
      <p:ext uri="{BB962C8B-B14F-4D97-AF65-F5344CB8AC3E}">
        <p14:creationId xmlns:p14="http://schemas.microsoft.com/office/powerpoint/2010/main" val="16358158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The mortal God: Would Jesus have died anyway? Was Jesus mortal? - Afterlife">
            <a:extLst>
              <a:ext uri="{FF2B5EF4-FFF2-40B4-BE49-F238E27FC236}">
                <a16:creationId xmlns:a16="http://schemas.microsoft.com/office/drawing/2014/main" id="{2D970CF0-CE16-ACD2-CD53-FDC764A968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8400" y="92598"/>
            <a:ext cx="9753600" cy="649605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6708E7E-8158-BE1C-B119-EF6E9C3DED5A}"/>
              </a:ext>
            </a:extLst>
          </p:cNvPr>
          <p:cNvSpPr>
            <a:spLocks noGrp="1"/>
          </p:cNvSpPr>
          <p:nvPr>
            <p:ph idx="1"/>
          </p:nvPr>
        </p:nvSpPr>
        <p:spPr>
          <a:xfrm>
            <a:off x="815051" y="4719296"/>
            <a:ext cx="6014013" cy="1603375"/>
          </a:xfrm>
        </p:spPr>
        <p:txBody>
          <a:bodyPr>
            <a:normAutofit/>
          </a:bodyPr>
          <a:lstStyle/>
          <a:p>
            <a:pPr marL="0" indent="0">
              <a:lnSpc>
                <a:spcPct val="150000"/>
              </a:lnSpc>
              <a:buNone/>
            </a:pPr>
            <a:r>
              <a:rPr lang="en-US" sz="3200" dirty="0"/>
              <a:t>We love Him because He first loved us” </a:t>
            </a:r>
            <a:r>
              <a:rPr lang="en-US" sz="3200" b="1" dirty="0"/>
              <a:t>(1 John 4:19, NIV).</a:t>
            </a:r>
          </a:p>
        </p:txBody>
      </p:sp>
    </p:spTree>
    <p:extLst>
      <p:ext uri="{BB962C8B-B14F-4D97-AF65-F5344CB8AC3E}">
        <p14:creationId xmlns:p14="http://schemas.microsoft.com/office/powerpoint/2010/main" val="27238847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319" name="Rectangle 13318">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14" name="Picture 2" descr="6 Reasons to Study the Book of Revelation - The Friends of Israel Gospel  Ministry">
            <a:extLst>
              <a:ext uri="{FF2B5EF4-FFF2-40B4-BE49-F238E27FC236}">
                <a16:creationId xmlns:a16="http://schemas.microsoft.com/office/drawing/2014/main" id="{41D9DCD6-0431-2D7A-4C0A-C71E7BF331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732" r="-1" b="6745"/>
          <a:stretch>
            <a:fillRect/>
          </a:stretch>
        </p:blipFill>
        <p:spPr bwMode="auto">
          <a:xfrm>
            <a:off x="-1" y="10"/>
            <a:ext cx="12228129" cy="4666928"/>
          </a:xfrm>
          <a:prstGeom prst="rect">
            <a:avLst/>
          </a:prstGeom>
          <a:noFill/>
          <a:extLst>
            <a:ext uri="{909E8E84-426E-40DD-AFC4-6F175D3DCCD1}">
              <a14:hiddenFill xmlns:a14="http://schemas.microsoft.com/office/drawing/2010/main">
                <a:solidFill>
                  <a:srgbClr val="FFFFFF"/>
                </a:solidFill>
              </a14:hiddenFill>
            </a:ext>
          </a:extLst>
        </p:spPr>
      </p:pic>
      <p:grpSp>
        <p:nvGrpSpPr>
          <p:cNvPr id="13321" name="Group 13320">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13322" name="Freeform: Shape 13321">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13323" name="Freeform: Shape 13322">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13324" name="Freeform: Shape 13323">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13325" name="Freeform: Shape 13324">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3" name="Content Placeholder 2">
            <a:extLst>
              <a:ext uri="{FF2B5EF4-FFF2-40B4-BE49-F238E27FC236}">
                <a16:creationId xmlns:a16="http://schemas.microsoft.com/office/drawing/2014/main" id="{BDD011E0-96A7-DF8F-2FBA-93C0B642E487}"/>
              </a:ext>
            </a:extLst>
          </p:cNvPr>
          <p:cNvSpPr>
            <a:spLocks noGrp="1"/>
          </p:cNvSpPr>
          <p:nvPr>
            <p:ph idx="1"/>
          </p:nvPr>
        </p:nvSpPr>
        <p:spPr>
          <a:xfrm>
            <a:off x="3318317" y="4143157"/>
            <a:ext cx="8873378" cy="2570159"/>
          </a:xfrm>
        </p:spPr>
        <p:txBody>
          <a:bodyPr anchor="ctr">
            <a:normAutofit/>
          </a:bodyPr>
          <a:lstStyle/>
          <a:p>
            <a:pPr marL="0" indent="0">
              <a:lnSpc>
                <a:spcPct val="100000"/>
              </a:lnSpc>
              <a:buNone/>
            </a:pPr>
            <a:r>
              <a:rPr lang="en-US" sz="3200" dirty="0">
                <a:solidFill>
                  <a:schemeClr val="tx2"/>
                </a:solidFill>
              </a:rPr>
              <a:t>In the book of Revelation, those who will not be burnt in fire with the beast are the ones having “the faith in Jesus” and keeping the commandments of God (14:12). </a:t>
            </a:r>
          </a:p>
        </p:txBody>
      </p:sp>
    </p:spTree>
    <p:extLst>
      <p:ext uri="{BB962C8B-B14F-4D97-AF65-F5344CB8AC3E}">
        <p14:creationId xmlns:p14="http://schemas.microsoft.com/office/powerpoint/2010/main" val="9511599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40" name="Picture 4" descr="02 LIFE, DEATH &amp; RESURRECTION OF CHRIST — WHO IS JESUS? – Youth">
            <a:extLst>
              <a:ext uri="{FF2B5EF4-FFF2-40B4-BE49-F238E27FC236}">
                <a16:creationId xmlns:a16="http://schemas.microsoft.com/office/drawing/2014/main" id="{295EA3DB-1221-AA36-88A9-8CF341A849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6DBA767E-1636-8241-E1FB-915EB7FC5AB7}"/>
              </a:ext>
            </a:extLst>
          </p:cNvPr>
          <p:cNvSpPr>
            <a:spLocks noGrp="1"/>
          </p:cNvSpPr>
          <p:nvPr>
            <p:ph idx="1"/>
          </p:nvPr>
        </p:nvSpPr>
        <p:spPr>
          <a:xfrm>
            <a:off x="120569" y="1708571"/>
            <a:ext cx="5655197" cy="3440855"/>
          </a:xfrm>
        </p:spPr>
        <p:txBody>
          <a:bodyPr/>
          <a:lstStyle/>
          <a:p>
            <a:pPr marL="0" indent="0">
              <a:lnSpc>
                <a:spcPct val="100000"/>
              </a:lnSpc>
              <a:buNone/>
            </a:pPr>
            <a:r>
              <a:rPr lang="en-US" dirty="0">
                <a:solidFill>
                  <a:schemeClr val="bg1"/>
                </a:solidFill>
              </a:rPr>
              <a:t>God, through the resurrected Jesus Christ, revealed and affirmed His promise to end sin and live among human beings (Rev 1:1-3; 11:11; 21:1-7). </a:t>
            </a:r>
          </a:p>
        </p:txBody>
      </p:sp>
    </p:spTree>
    <p:extLst>
      <p:ext uri="{BB962C8B-B14F-4D97-AF65-F5344CB8AC3E}">
        <p14:creationId xmlns:p14="http://schemas.microsoft.com/office/powerpoint/2010/main" val="39997708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A person holding their hand out in front of the sun photo – Free Sun Image  on Unsplash">
            <a:extLst>
              <a:ext uri="{FF2B5EF4-FFF2-40B4-BE49-F238E27FC236}">
                <a16:creationId xmlns:a16="http://schemas.microsoft.com/office/drawing/2014/main" id="{DA013E40-40B8-37DA-36CD-90ACE2CD24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A9BE4DB-8C27-3AB9-8C34-3604EA955464}"/>
              </a:ext>
            </a:extLst>
          </p:cNvPr>
          <p:cNvSpPr>
            <a:spLocks noGrp="1"/>
          </p:cNvSpPr>
          <p:nvPr>
            <p:ph idx="1"/>
          </p:nvPr>
        </p:nvSpPr>
        <p:spPr>
          <a:xfrm>
            <a:off x="745740" y="4285764"/>
            <a:ext cx="10804003" cy="2572236"/>
          </a:xfrm>
        </p:spPr>
        <p:txBody>
          <a:bodyPr/>
          <a:lstStyle/>
          <a:p>
            <a:pPr marL="0" indent="0">
              <a:lnSpc>
                <a:spcPct val="100000"/>
              </a:lnSpc>
              <a:buNone/>
            </a:pPr>
            <a:r>
              <a:rPr lang="en-US" dirty="0">
                <a:solidFill>
                  <a:schemeClr val="bg1"/>
                </a:solidFill>
              </a:rPr>
              <a:t>The immediate audience faced two issues: compromising their allegiance to Christ alone by yielding to idol worship and persecution, and entertaining false teachings, which replaced divinely empowered living with self-righteous living (2:5, 10, 14-15, 20-21, 24; 3:3, 17-18).</a:t>
            </a:r>
          </a:p>
          <a:p>
            <a:pPr marL="0" indent="0">
              <a:lnSpc>
                <a:spcPct val="100000"/>
              </a:lnSpc>
              <a:buNone/>
            </a:pPr>
            <a:endParaRPr lang="en-US" dirty="0">
              <a:solidFill>
                <a:schemeClr val="bg1"/>
              </a:solidFill>
            </a:endParaRPr>
          </a:p>
        </p:txBody>
      </p:sp>
    </p:spTree>
    <p:extLst>
      <p:ext uri="{BB962C8B-B14F-4D97-AF65-F5344CB8AC3E}">
        <p14:creationId xmlns:p14="http://schemas.microsoft.com/office/powerpoint/2010/main" val="3959505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Statement of Faith — Vineyard Bible Ministry">
            <a:extLst>
              <a:ext uri="{FF2B5EF4-FFF2-40B4-BE49-F238E27FC236}">
                <a16:creationId xmlns:a16="http://schemas.microsoft.com/office/drawing/2014/main" id="{43FBEEC9-3C7E-6AF3-F15A-AB08CE1001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641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7EA7807-2FB3-14EB-5958-4CE1BB2DC5AD}"/>
              </a:ext>
            </a:extLst>
          </p:cNvPr>
          <p:cNvSpPr>
            <a:spLocks noGrp="1"/>
          </p:cNvSpPr>
          <p:nvPr>
            <p:ph idx="1"/>
          </p:nvPr>
        </p:nvSpPr>
        <p:spPr>
          <a:xfrm>
            <a:off x="272143" y="4526075"/>
            <a:ext cx="5747657" cy="1222376"/>
          </a:xfrm>
        </p:spPr>
        <p:txBody>
          <a:bodyPr/>
          <a:lstStyle/>
          <a:p>
            <a:pPr marL="0" indent="0">
              <a:buNone/>
            </a:pPr>
            <a:r>
              <a:rPr lang="en-US" dirty="0">
                <a:solidFill>
                  <a:schemeClr val="bg1"/>
                </a:solidFill>
              </a:rPr>
              <a:t>Revelation 14:12 is understood in the block of chapters 12-14.</a:t>
            </a:r>
          </a:p>
        </p:txBody>
      </p:sp>
    </p:spTree>
    <p:extLst>
      <p:ext uri="{BB962C8B-B14F-4D97-AF65-F5344CB8AC3E}">
        <p14:creationId xmlns:p14="http://schemas.microsoft.com/office/powerpoint/2010/main" val="42113713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415" name="Rectangle 1741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410" name="Picture 2" descr="How hope can keep you healthier and happier">
            <a:extLst>
              <a:ext uri="{FF2B5EF4-FFF2-40B4-BE49-F238E27FC236}">
                <a16:creationId xmlns:a16="http://schemas.microsoft.com/office/drawing/2014/main" id="{0718C024-AAD6-A30E-948E-063A344A77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30558"/>
          <a:stretch>
            <a:fillRect/>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7417" name="Rectangle 1741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2BCFB53-6F36-DC81-3FAA-1F1B285F7F4C}"/>
              </a:ext>
            </a:extLst>
          </p:cNvPr>
          <p:cNvSpPr>
            <a:spLocks noGrp="1"/>
          </p:cNvSpPr>
          <p:nvPr>
            <p:ph idx="1"/>
          </p:nvPr>
        </p:nvSpPr>
        <p:spPr>
          <a:xfrm>
            <a:off x="7662239" y="310243"/>
            <a:ext cx="4333819" cy="6237514"/>
          </a:xfrm>
        </p:spPr>
        <p:txBody>
          <a:bodyPr>
            <a:normAutofit/>
          </a:bodyPr>
          <a:lstStyle/>
          <a:p>
            <a:pPr marL="0" indent="0">
              <a:lnSpc>
                <a:spcPct val="150000"/>
              </a:lnSpc>
              <a:buNone/>
            </a:pPr>
            <a:r>
              <a:rPr lang="en-US" sz="3200"/>
              <a:t>Chapter 14:12 gives hope to those with the name of God on their foreheads (v. 1). These people are end-time believers who will experience the final onslaught of the devil. </a:t>
            </a:r>
          </a:p>
        </p:txBody>
      </p:sp>
    </p:spTree>
    <p:extLst>
      <p:ext uri="{BB962C8B-B14F-4D97-AF65-F5344CB8AC3E}">
        <p14:creationId xmlns:p14="http://schemas.microsoft.com/office/powerpoint/2010/main" val="39153334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12 Reasons To Trust The New Testament">
            <a:extLst>
              <a:ext uri="{FF2B5EF4-FFF2-40B4-BE49-F238E27FC236}">
                <a16:creationId xmlns:a16="http://schemas.microsoft.com/office/drawing/2014/main" id="{D552021E-885A-FCD2-E112-050C2F82BF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3036"/>
          <a:stretch>
            <a:fillRect/>
          </a:stretch>
        </p:blipFill>
        <p:spPr bwMode="auto">
          <a:xfrm>
            <a:off x="0" y="0"/>
            <a:ext cx="12192000"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BBDEBAE-5DE2-6DAA-D676-AA88E074D202}"/>
              </a:ext>
            </a:extLst>
          </p:cNvPr>
          <p:cNvSpPr>
            <a:spLocks noGrp="1"/>
          </p:cNvSpPr>
          <p:nvPr>
            <p:ph type="title"/>
          </p:nvPr>
        </p:nvSpPr>
        <p:spPr/>
        <p:txBody>
          <a:bodyPr>
            <a:normAutofit/>
          </a:bodyPr>
          <a:lstStyle/>
          <a:p>
            <a:r>
              <a:rPr lang="en-US" sz="4000" b="1" dirty="0">
                <a:solidFill>
                  <a:schemeClr val="bg1"/>
                </a:solidFill>
              </a:rPr>
              <a:t>“The faith </a:t>
            </a:r>
            <a:r>
              <a:rPr lang="en-US" sz="4000" b="1" i="1" dirty="0">
                <a:solidFill>
                  <a:schemeClr val="bg1"/>
                </a:solidFill>
              </a:rPr>
              <a:t>in </a:t>
            </a:r>
            <a:r>
              <a:rPr lang="en-US" sz="4000" b="1" dirty="0">
                <a:solidFill>
                  <a:schemeClr val="bg1"/>
                </a:solidFill>
              </a:rPr>
              <a:t>Jesus” in the New Testament</a:t>
            </a:r>
            <a:endParaRPr lang="en-US" sz="4000" dirty="0">
              <a:solidFill>
                <a:schemeClr val="bg1"/>
              </a:solidFill>
            </a:endParaRPr>
          </a:p>
        </p:txBody>
      </p:sp>
    </p:spTree>
    <p:extLst>
      <p:ext uri="{BB962C8B-B14F-4D97-AF65-F5344CB8AC3E}">
        <p14:creationId xmlns:p14="http://schemas.microsoft.com/office/powerpoint/2010/main" val="11813945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ilhouette, sky, sunrise, sunset, dawn, dusk, symbol, religion, human, darkness, church, cross, black, pray, fig, kneeling, christ, clouds, meditation, faith, jesus, prayer, still, christianity, crucifixion, knee, devotion, jesus christ, humility, engrossment">
            <a:extLst>
              <a:ext uri="{FF2B5EF4-FFF2-40B4-BE49-F238E27FC236}">
                <a16:creationId xmlns:a16="http://schemas.microsoft.com/office/drawing/2014/main" id="{1EA7B01E-82EE-FFAC-730F-273E0C9C90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1C86948-F91A-B9DD-87AE-E7C120B4384D}"/>
              </a:ext>
            </a:extLst>
          </p:cNvPr>
          <p:cNvSpPr>
            <a:spLocks noGrp="1"/>
          </p:cNvSpPr>
          <p:nvPr>
            <p:ph type="title"/>
          </p:nvPr>
        </p:nvSpPr>
        <p:spPr>
          <a:xfrm>
            <a:off x="231913" y="101945"/>
            <a:ext cx="10515600" cy="579092"/>
          </a:xfrm>
        </p:spPr>
        <p:txBody>
          <a:bodyPr>
            <a:normAutofit fontScale="90000"/>
          </a:bodyPr>
          <a:lstStyle/>
          <a:p>
            <a:r>
              <a:rPr lang="en-US" sz="4000" b="1" dirty="0">
                <a:solidFill>
                  <a:schemeClr val="bg1"/>
                </a:solidFill>
              </a:rPr>
              <a:t>Introduction</a:t>
            </a:r>
          </a:p>
        </p:txBody>
      </p:sp>
      <p:sp>
        <p:nvSpPr>
          <p:cNvPr id="3" name="Content Placeholder 2">
            <a:extLst>
              <a:ext uri="{FF2B5EF4-FFF2-40B4-BE49-F238E27FC236}">
                <a16:creationId xmlns:a16="http://schemas.microsoft.com/office/drawing/2014/main" id="{019B1F33-8275-0CE0-FCD2-AE60EE1C48A4}"/>
              </a:ext>
            </a:extLst>
          </p:cNvPr>
          <p:cNvSpPr>
            <a:spLocks noGrp="1"/>
          </p:cNvSpPr>
          <p:nvPr>
            <p:ph idx="1"/>
          </p:nvPr>
        </p:nvSpPr>
        <p:spPr>
          <a:xfrm>
            <a:off x="357433" y="970858"/>
            <a:ext cx="10515600" cy="758549"/>
          </a:xfrm>
        </p:spPr>
        <p:txBody>
          <a:bodyPr/>
          <a:lstStyle/>
          <a:p>
            <a:pPr marL="0" indent="0">
              <a:buNone/>
            </a:pPr>
            <a:r>
              <a:rPr lang="en-US" dirty="0">
                <a:solidFill>
                  <a:schemeClr val="bg1"/>
                </a:solidFill>
              </a:rPr>
              <a:t>Our lesson is presented in three phases: </a:t>
            </a:r>
          </a:p>
        </p:txBody>
      </p:sp>
      <p:graphicFrame>
        <p:nvGraphicFramePr>
          <p:cNvPr id="5" name="Diagram 4">
            <a:extLst>
              <a:ext uri="{FF2B5EF4-FFF2-40B4-BE49-F238E27FC236}">
                <a16:creationId xmlns:a16="http://schemas.microsoft.com/office/drawing/2014/main" id="{15967FEC-DACA-305F-1A8A-9AC9CD3A0812}"/>
              </a:ext>
            </a:extLst>
          </p:cNvPr>
          <p:cNvGraphicFramePr/>
          <p:nvPr>
            <p:extLst>
              <p:ext uri="{D42A27DB-BD31-4B8C-83A1-F6EECF244321}">
                <p14:modId xmlns:p14="http://schemas.microsoft.com/office/powerpoint/2010/main" val="2796380843"/>
              </p:ext>
            </p:extLst>
          </p:nvPr>
        </p:nvGraphicFramePr>
        <p:xfrm>
          <a:off x="1917831" y="3850520"/>
          <a:ext cx="8356338" cy="25561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244028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graphicEl>
                                              <a:dgm id="{B6F18DA1-2329-4FD2-9F6C-9D7040BFF111}"/>
                                            </p:graphicEl>
                                          </p:spTgt>
                                        </p:tgtEl>
                                        <p:attrNameLst>
                                          <p:attrName>style.visibility</p:attrName>
                                        </p:attrNameLst>
                                      </p:cBhvr>
                                      <p:to>
                                        <p:strVal val="visible"/>
                                      </p:to>
                                    </p:set>
                                    <p:animEffect transition="in" filter="fade">
                                      <p:cBhvr>
                                        <p:cTn id="7" dur="1000"/>
                                        <p:tgtEl>
                                          <p:spTgt spid="5">
                                            <p:graphicEl>
                                              <a:dgm id="{B6F18DA1-2329-4FD2-9F6C-9D7040BFF111}"/>
                                            </p:graphicEl>
                                          </p:spTgt>
                                        </p:tgtEl>
                                      </p:cBhvr>
                                    </p:animEffect>
                                    <p:anim calcmode="lin" valueType="num">
                                      <p:cBhvr>
                                        <p:cTn id="8" dur="1000" fill="hold"/>
                                        <p:tgtEl>
                                          <p:spTgt spid="5">
                                            <p:graphicEl>
                                              <a:dgm id="{B6F18DA1-2329-4FD2-9F6C-9D7040BFF111}"/>
                                            </p:graphicEl>
                                          </p:spTgt>
                                        </p:tgtEl>
                                        <p:attrNameLst>
                                          <p:attrName>ppt_x</p:attrName>
                                        </p:attrNameLst>
                                      </p:cBhvr>
                                      <p:tavLst>
                                        <p:tav tm="0">
                                          <p:val>
                                            <p:strVal val="#ppt_x"/>
                                          </p:val>
                                        </p:tav>
                                        <p:tav tm="100000">
                                          <p:val>
                                            <p:strVal val="#ppt_x"/>
                                          </p:val>
                                        </p:tav>
                                      </p:tavLst>
                                    </p:anim>
                                    <p:anim calcmode="lin" valueType="num">
                                      <p:cBhvr>
                                        <p:cTn id="9" dur="1000" fill="hold"/>
                                        <p:tgtEl>
                                          <p:spTgt spid="5">
                                            <p:graphicEl>
                                              <a:dgm id="{B6F18DA1-2329-4FD2-9F6C-9D7040BFF111}"/>
                                            </p:graphic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graphicEl>
                                              <a:dgm id="{A1180A4F-9241-4C99-B77D-850229CA2AE1}"/>
                                            </p:graphicEl>
                                          </p:spTgt>
                                        </p:tgtEl>
                                        <p:attrNameLst>
                                          <p:attrName>style.visibility</p:attrName>
                                        </p:attrNameLst>
                                      </p:cBhvr>
                                      <p:to>
                                        <p:strVal val="visible"/>
                                      </p:to>
                                    </p:set>
                                    <p:animEffect transition="in" filter="fade">
                                      <p:cBhvr>
                                        <p:cTn id="14" dur="1000"/>
                                        <p:tgtEl>
                                          <p:spTgt spid="5">
                                            <p:graphicEl>
                                              <a:dgm id="{A1180A4F-9241-4C99-B77D-850229CA2AE1}"/>
                                            </p:graphicEl>
                                          </p:spTgt>
                                        </p:tgtEl>
                                      </p:cBhvr>
                                    </p:animEffect>
                                    <p:anim calcmode="lin" valueType="num">
                                      <p:cBhvr>
                                        <p:cTn id="15" dur="1000" fill="hold"/>
                                        <p:tgtEl>
                                          <p:spTgt spid="5">
                                            <p:graphicEl>
                                              <a:dgm id="{A1180A4F-9241-4C99-B77D-850229CA2AE1}"/>
                                            </p:graphicEl>
                                          </p:spTgt>
                                        </p:tgtEl>
                                        <p:attrNameLst>
                                          <p:attrName>ppt_x</p:attrName>
                                        </p:attrNameLst>
                                      </p:cBhvr>
                                      <p:tavLst>
                                        <p:tav tm="0">
                                          <p:val>
                                            <p:strVal val="#ppt_x"/>
                                          </p:val>
                                        </p:tav>
                                        <p:tav tm="100000">
                                          <p:val>
                                            <p:strVal val="#ppt_x"/>
                                          </p:val>
                                        </p:tav>
                                      </p:tavLst>
                                    </p:anim>
                                    <p:anim calcmode="lin" valueType="num">
                                      <p:cBhvr>
                                        <p:cTn id="16" dur="1000" fill="hold"/>
                                        <p:tgtEl>
                                          <p:spTgt spid="5">
                                            <p:graphicEl>
                                              <a:dgm id="{A1180A4F-9241-4C99-B77D-850229CA2AE1}"/>
                                            </p:graphic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graphicEl>
                                              <a:dgm id="{FFAAF8BA-9E97-4F6D-8DDD-856258696088}"/>
                                            </p:graphicEl>
                                          </p:spTgt>
                                        </p:tgtEl>
                                        <p:attrNameLst>
                                          <p:attrName>style.visibility</p:attrName>
                                        </p:attrNameLst>
                                      </p:cBhvr>
                                      <p:to>
                                        <p:strVal val="visible"/>
                                      </p:to>
                                    </p:set>
                                    <p:animEffect transition="in" filter="fade">
                                      <p:cBhvr>
                                        <p:cTn id="21" dur="1000"/>
                                        <p:tgtEl>
                                          <p:spTgt spid="5">
                                            <p:graphicEl>
                                              <a:dgm id="{FFAAF8BA-9E97-4F6D-8DDD-856258696088}"/>
                                            </p:graphicEl>
                                          </p:spTgt>
                                        </p:tgtEl>
                                      </p:cBhvr>
                                    </p:animEffect>
                                    <p:anim calcmode="lin" valueType="num">
                                      <p:cBhvr>
                                        <p:cTn id="22" dur="1000" fill="hold"/>
                                        <p:tgtEl>
                                          <p:spTgt spid="5">
                                            <p:graphicEl>
                                              <a:dgm id="{FFAAF8BA-9E97-4F6D-8DDD-856258696088}"/>
                                            </p:graphicEl>
                                          </p:spTgt>
                                        </p:tgtEl>
                                        <p:attrNameLst>
                                          <p:attrName>ppt_x</p:attrName>
                                        </p:attrNameLst>
                                      </p:cBhvr>
                                      <p:tavLst>
                                        <p:tav tm="0">
                                          <p:val>
                                            <p:strVal val="#ppt_x"/>
                                          </p:val>
                                        </p:tav>
                                        <p:tav tm="100000">
                                          <p:val>
                                            <p:strVal val="#ppt_x"/>
                                          </p:val>
                                        </p:tav>
                                      </p:tavLst>
                                    </p:anim>
                                    <p:anim calcmode="lin" valueType="num">
                                      <p:cBhvr>
                                        <p:cTn id="23" dur="1000" fill="hold"/>
                                        <p:tgtEl>
                                          <p:spTgt spid="5">
                                            <p:graphicEl>
                                              <a:dgm id="{FFAAF8BA-9E97-4F6D-8DDD-856258696088}"/>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463" name="Rectangle 1946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458" name="Picture 2" descr="The Book of Revelation Explained - David Jeremiah Blog">
            <a:extLst>
              <a:ext uri="{FF2B5EF4-FFF2-40B4-BE49-F238E27FC236}">
                <a16:creationId xmlns:a16="http://schemas.microsoft.com/office/drawing/2014/main" id="{EDAB9BFE-87A9-EC32-486E-1423DF41A5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5232" r="15809"/>
          <a:stretch>
            <a:fillRect/>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9465" name="Rectangle 1946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FB04696-D12B-B472-9AF7-EDDCA88F77FE}"/>
              </a:ext>
            </a:extLst>
          </p:cNvPr>
          <p:cNvSpPr>
            <a:spLocks noGrp="1"/>
          </p:cNvSpPr>
          <p:nvPr>
            <p:ph idx="1"/>
          </p:nvPr>
        </p:nvSpPr>
        <p:spPr>
          <a:xfrm>
            <a:off x="7630886" y="903514"/>
            <a:ext cx="4558065" cy="5050971"/>
          </a:xfrm>
        </p:spPr>
        <p:txBody>
          <a:bodyPr>
            <a:normAutofit/>
          </a:bodyPr>
          <a:lstStyle/>
          <a:p>
            <a:pPr marL="0" indent="0">
              <a:buNone/>
            </a:pPr>
            <a:r>
              <a:rPr lang="en-US" sz="3200" dirty="0"/>
              <a:t>The book of Revelation was primarily written to believers (1:1-3) and for the world (14:6-11). </a:t>
            </a:r>
          </a:p>
          <a:p>
            <a:pPr marL="0" indent="0">
              <a:buNone/>
            </a:pPr>
            <a:r>
              <a:rPr lang="en-US" sz="3200" dirty="0"/>
              <a:t>The message of the book presupposes the teachings of the rest of the New Testament. One of these teachings is “faith in Jesus.” </a:t>
            </a:r>
          </a:p>
        </p:txBody>
      </p:sp>
    </p:spTree>
    <p:extLst>
      <p:ext uri="{BB962C8B-B14F-4D97-AF65-F5344CB8AC3E}">
        <p14:creationId xmlns:p14="http://schemas.microsoft.com/office/powerpoint/2010/main" val="29069599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descr="Digging Deeper with God When You Want More of Jesus. Or, Is Confession Good  for the Soul?">
            <a:extLst>
              <a:ext uri="{FF2B5EF4-FFF2-40B4-BE49-F238E27FC236}">
                <a16:creationId xmlns:a16="http://schemas.microsoft.com/office/drawing/2014/main" id="{C030A62C-A676-A137-741A-10C6622651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69F232A-7264-CA0C-EB2C-2EBC21BF43BB}"/>
              </a:ext>
            </a:extLst>
          </p:cNvPr>
          <p:cNvSpPr>
            <a:spLocks noGrp="1"/>
          </p:cNvSpPr>
          <p:nvPr>
            <p:ph idx="1"/>
          </p:nvPr>
        </p:nvSpPr>
        <p:spPr>
          <a:xfrm>
            <a:off x="7108371" y="334283"/>
            <a:ext cx="4996543" cy="4351338"/>
          </a:xfrm>
        </p:spPr>
        <p:txBody>
          <a:bodyPr/>
          <a:lstStyle/>
          <a:p>
            <a:pPr marL="0" indent="0">
              <a:lnSpc>
                <a:spcPct val="100000"/>
              </a:lnSpc>
              <a:buNone/>
            </a:pPr>
            <a:r>
              <a:rPr lang="en-US" dirty="0">
                <a:solidFill>
                  <a:schemeClr val="bg1"/>
                </a:solidFill>
              </a:rPr>
              <a:t>The New Testament teaches that anyone who confesses that Jesus is the Son of God who died and resurrected receives salvation </a:t>
            </a:r>
          </a:p>
          <a:p>
            <a:pPr marL="0" indent="0">
              <a:lnSpc>
                <a:spcPct val="100000"/>
              </a:lnSpc>
              <a:buNone/>
            </a:pPr>
            <a:r>
              <a:rPr lang="en-US" b="1" dirty="0">
                <a:solidFill>
                  <a:schemeClr val="bg1"/>
                </a:solidFill>
              </a:rPr>
              <a:t>(John 3:16; 2 Cor 5:21; ).</a:t>
            </a:r>
          </a:p>
          <a:p>
            <a:pPr marL="0" indent="0">
              <a:lnSpc>
                <a:spcPct val="100000"/>
              </a:lnSpc>
              <a:buNone/>
            </a:pPr>
            <a:endParaRPr lang="en-US" dirty="0">
              <a:solidFill>
                <a:schemeClr val="bg1"/>
              </a:solidFill>
            </a:endParaRPr>
          </a:p>
        </p:txBody>
      </p:sp>
    </p:spTree>
    <p:extLst>
      <p:ext uri="{BB962C8B-B14F-4D97-AF65-F5344CB8AC3E}">
        <p14:creationId xmlns:p14="http://schemas.microsoft.com/office/powerpoint/2010/main" val="38012580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511" name="Rectangle 215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506" name="Picture 2" descr="Improving Access to Water Immersion in Maternity Units | All4Maternity">
            <a:extLst>
              <a:ext uri="{FF2B5EF4-FFF2-40B4-BE49-F238E27FC236}">
                <a16:creationId xmlns:a16="http://schemas.microsoft.com/office/drawing/2014/main" id="{485609DE-A036-B7D1-27D8-6623B786D0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2941" r="15502" b="-1"/>
          <a:stretch>
            <a:fillRect/>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21513" name="Rectangle 215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071A7161-1BDA-F963-AB9A-A023A508D991}"/>
              </a:ext>
            </a:extLst>
          </p:cNvPr>
          <p:cNvSpPr>
            <a:spLocks noGrp="1"/>
          </p:cNvSpPr>
          <p:nvPr>
            <p:ph idx="1"/>
          </p:nvPr>
        </p:nvSpPr>
        <p:spPr>
          <a:xfrm>
            <a:off x="8217411" y="92529"/>
            <a:ext cx="3822189" cy="6672942"/>
          </a:xfrm>
        </p:spPr>
        <p:txBody>
          <a:bodyPr>
            <a:normAutofit fontScale="92500" lnSpcReduction="20000"/>
          </a:bodyPr>
          <a:lstStyle/>
          <a:p>
            <a:pPr marL="0" indent="0">
              <a:lnSpc>
                <a:spcPct val="110000"/>
              </a:lnSpc>
              <a:buNone/>
            </a:pPr>
            <a:r>
              <a:rPr lang="en-US" sz="3200" dirty="0"/>
              <a:t>Once saved by expressing this faith with a public declaration through baptism, one becomes a new creation and a bondservant who will be under construction by God to be conformed into the image of Christ Jesus </a:t>
            </a:r>
            <a:r>
              <a:rPr lang="en-US" sz="3200" b="1" dirty="0"/>
              <a:t>(Rom 8:29a; 2 Cor 5:15, 17; Phil 2:13).</a:t>
            </a:r>
          </a:p>
        </p:txBody>
      </p:sp>
    </p:spTree>
    <p:extLst>
      <p:ext uri="{BB962C8B-B14F-4D97-AF65-F5344CB8AC3E}">
        <p14:creationId xmlns:p14="http://schemas.microsoft.com/office/powerpoint/2010/main" val="14293131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535" name="Rectangle 2253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530" name="Picture 2" descr="The trouble with living as a new creation">
            <a:extLst>
              <a:ext uri="{FF2B5EF4-FFF2-40B4-BE49-F238E27FC236}">
                <a16:creationId xmlns:a16="http://schemas.microsoft.com/office/drawing/2014/main" id="{923C6DE5-D6D9-CDEA-DE66-20E85DB508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236"/>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22537" name="Rectangle 2253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8B29017-729D-00C4-DCA6-86A5D8420386}"/>
              </a:ext>
            </a:extLst>
          </p:cNvPr>
          <p:cNvSpPr>
            <a:spLocks noGrp="1"/>
          </p:cNvSpPr>
          <p:nvPr>
            <p:ph idx="1"/>
          </p:nvPr>
        </p:nvSpPr>
        <p:spPr>
          <a:xfrm>
            <a:off x="304800" y="507428"/>
            <a:ext cx="5225143" cy="5882485"/>
          </a:xfrm>
        </p:spPr>
        <p:txBody>
          <a:bodyPr>
            <a:normAutofit/>
          </a:bodyPr>
          <a:lstStyle/>
          <a:p>
            <a:pPr marL="0" indent="0">
              <a:lnSpc>
                <a:spcPct val="100000"/>
              </a:lnSpc>
              <a:buNone/>
            </a:pPr>
            <a:r>
              <a:rPr lang="en-US" dirty="0"/>
              <a:t>This new creation must show evidence that one has been born from above and reflect one’s heavenly Father on earth </a:t>
            </a:r>
          </a:p>
          <a:p>
            <a:pPr marL="0" indent="0">
              <a:lnSpc>
                <a:spcPct val="100000"/>
              </a:lnSpc>
              <a:buNone/>
            </a:pPr>
            <a:r>
              <a:rPr lang="en-US" b="1" dirty="0"/>
              <a:t>(Matt 5:13-16, 43-48; Gal 5:). </a:t>
            </a:r>
          </a:p>
          <a:p>
            <a:pPr marL="0" indent="0">
              <a:lnSpc>
                <a:spcPct val="100000"/>
              </a:lnSpc>
              <a:buNone/>
            </a:pPr>
            <a:r>
              <a:rPr lang="en-US" dirty="0"/>
              <a:t>There should be intentionality to cooperate with God to work on bad habits that dishonor your Father in heaven </a:t>
            </a:r>
          </a:p>
          <a:p>
            <a:pPr marL="0" indent="0">
              <a:lnSpc>
                <a:spcPct val="100000"/>
              </a:lnSpc>
              <a:buNone/>
            </a:pPr>
            <a:r>
              <a:rPr lang="en-US" b="1" dirty="0"/>
              <a:t>(Phil 2:12-13).</a:t>
            </a:r>
          </a:p>
          <a:p>
            <a:pPr marL="0" indent="0">
              <a:lnSpc>
                <a:spcPct val="100000"/>
              </a:lnSpc>
              <a:buNone/>
            </a:pPr>
            <a:endParaRPr lang="en-US" dirty="0"/>
          </a:p>
        </p:txBody>
      </p:sp>
    </p:spTree>
    <p:extLst>
      <p:ext uri="{BB962C8B-B14F-4D97-AF65-F5344CB8AC3E}">
        <p14:creationId xmlns:p14="http://schemas.microsoft.com/office/powerpoint/2010/main" val="3839560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559" name="Rectangle 2355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554" name="Picture 2" descr="God's Compassion for People • Eduard Serediuc Ministries">
            <a:extLst>
              <a:ext uri="{FF2B5EF4-FFF2-40B4-BE49-F238E27FC236}">
                <a16:creationId xmlns:a16="http://schemas.microsoft.com/office/drawing/2014/main" id="{9462EFEF-A1FE-9E41-66A4-0E60A8A73D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5884" r="-1" b="-1"/>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23561" name="Rectangle 2356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001350D8-646C-C0C1-AA8A-B1B4156AE724}"/>
              </a:ext>
            </a:extLst>
          </p:cNvPr>
          <p:cNvSpPr>
            <a:spLocks noGrp="1"/>
          </p:cNvSpPr>
          <p:nvPr>
            <p:ph idx="1"/>
          </p:nvPr>
        </p:nvSpPr>
        <p:spPr>
          <a:xfrm>
            <a:off x="511627" y="435428"/>
            <a:ext cx="7957457" cy="4816249"/>
          </a:xfrm>
        </p:spPr>
        <p:txBody>
          <a:bodyPr>
            <a:normAutofit/>
          </a:bodyPr>
          <a:lstStyle/>
          <a:p>
            <a:pPr marL="0" indent="0">
              <a:lnSpc>
                <a:spcPct val="150000"/>
              </a:lnSpc>
              <a:buNone/>
            </a:pPr>
            <a:r>
              <a:rPr lang="en-US" sz="3200" dirty="0"/>
              <a:t>We have been called to fully entrust ourselves to God to honor His name while attending to our needs. He knows our needs before we tell Him. </a:t>
            </a:r>
          </a:p>
        </p:txBody>
      </p:sp>
    </p:spTree>
    <p:extLst>
      <p:ext uri="{BB962C8B-B14F-4D97-AF65-F5344CB8AC3E}">
        <p14:creationId xmlns:p14="http://schemas.microsoft.com/office/powerpoint/2010/main" val="30766416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80" name="Picture 4" descr="How and why prayers are not answered...the Jesus Perspective by John Abiola  - Church Times Nigeria - News, features and more">
            <a:extLst>
              <a:ext uri="{FF2B5EF4-FFF2-40B4-BE49-F238E27FC236}">
                <a16:creationId xmlns:a16="http://schemas.microsoft.com/office/drawing/2014/main" id="{E26E9527-9D11-8101-0175-B46D04A47C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F516D437-C726-C305-CC30-295CCDC0FACA}"/>
              </a:ext>
            </a:extLst>
          </p:cNvPr>
          <p:cNvSpPr>
            <a:spLocks noGrp="1"/>
          </p:cNvSpPr>
          <p:nvPr>
            <p:ph idx="1"/>
          </p:nvPr>
        </p:nvSpPr>
        <p:spPr>
          <a:xfrm>
            <a:off x="6346371" y="2209801"/>
            <a:ext cx="5845628" cy="4648200"/>
          </a:xfrm>
        </p:spPr>
        <p:txBody>
          <a:bodyPr>
            <a:normAutofit/>
          </a:bodyPr>
          <a:lstStyle/>
          <a:p>
            <a:pPr marL="0" indent="0">
              <a:buNone/>
            </a:pPr>
            <a:r>
              <a:rPr lang="en-US" dirty="0">
                <a:solidFill>
                  <a:schemeClr val="bg1"/>
                </a:solidFill>
              </a:rPr>
              <a:t>Prayer is intended to help us develop the attitude of humility, which is being mindful of not feeling self-sufficient but rather acknowledging that our sufficiency is entirely dependent on God in all matters of life </a:t>
            </a:r>
          </a:p>
          <a:p>
            <a:pPr marL="0" indent="0">
              <a:buNone/>
            </a:pPr>
            <a:r>
              <a:rPr lang="en-US" b="1" dirty="0">
                <a:solidFill>
                  <a:schemeClr val="bg1"/>
                </a:solidFill>
              </a:rPr>
              <a:t>(Josh 1:7-8; Prov 3:5-6; Matt 6:8-9; Eph 5:10-17). </a:t>
            </a:r>
          </a:p>
        </p:txBody>
      </p:sp>
    </p:spTree>
    <p:extLst>
      <p:ext uri="{BB962C8B-B14F-4D97-AF65-F5344CB8AC3E}">
        <p14:creationId xmlns:p14="http://schemas.microsoft.com/office/powerpoint/2010/main" val="27418098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Holy Spirit | Writing with Purpose">
            <a:extLst>
              <a:ext uri="{FF2B5EF4-FFF2-40B4-BE49-F238E27FC236}">
                <a16:creationId xmlns:a16="http://schemas.microsoft.com/office/drawing/2014/main" id="{20573B35-3266-8F82-B232-D55826E5EB5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9000"/>
                    </a14:imgEffect>
                  </a14:imgLayer>
                </a14:imgProps>
              </a:ext>
              <a:ext uri="{28A0092B-C50C-407E-A947-70E740481C1C}">
                <a14:useLocalDpi xmlns:a14="http://schemas.microsoft.com/office/drawing/2010/main" val="0"/>
              </a:ext>
            </a:extLst>
          </a:blip>
          <a:srcRect/>
          <a:stretch>
            <a:fillRect/>
          </a:stretch>
        </p:blipFill>
        <p:spPr bwMode="auto">
          <a:xfrm>
            <a:off x="-1" y="-1"/>
            <a:ext cx="12192001" cy="686580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575561EC-F8A6-BD57-A707-716E6EBDA1DB}"/>
              </a:ext>
            </a:extLst>
          </p:cNvPr>
          <p:cNvSpPr>
            <a:spLocks noGrp="1"/>
          </p:cNvSpPr>
          <p:nvPr>
            <p:ph idx="1"/>
          </p:nvPr>
        </p:nvSpPr>
        <p:spPr>
          <a:xfrm>
            <a:off x="4212770" y="217714"/>
            <a:ext cx="7663544" cy="3799115"/>
          </a:xfrm>
        </p:spPr>
        <p:txBody>
          <a:bodyPr/>
          <a:lstStyle/>
          <a:p>
            <a:pPr marL="0" indent="0">
              <a:lnSpc>
                <a:spcPct val="100000"/>
              </a:lnSpc>
              <a:buNone/>
            </a:pPr>
            <a:r>
              <a:rPr lang="en-US" dirty="0"/>
              <a:t>The Spirit of God that lives in an apostle, pastor, church elder, or ordinary member who believes in Christ is the same; hence, we should not put our trust in human beings to get our needs answered by God. </a:t>
            </a:r>
          </a:p>
          <a:p>
            <a:pPr marL="0" indent="0">
              <a:lnSpc>
                <a:spcPct val="100000"/>
              </a:lnSpc>
              <a:buNone/>
            </a:pPr>
            <a:r>
              <a:rPr lang="en-US" dirty="0"/>
              <a:t>Talk to God because He is your Father too, and trust in His wisdom (1 John 4:19).</a:t>
            </a:r>
          </a:p>
          <a:p>
            <a:pPr marL="0" indent="0">
              <a:lnSpc>
                <a:spcPct val="100000"/>
              </a:lnSpc>
              <a:buNone/>
            </a:pPr>
            <a:endParaRPr lang="en-US" dirty="0"/>
          </a:p>
        </p:txBody>
      </p:sp>
    </p:spTree>
    <p:extLst>
      <p:ext uri="{BB962C8B-B14F-4D97-AF65-F5344CB8AC3E}">
        <p14:creationId xmlns:p14="http://schemas.microsoft.com/office/powerpoint/2010/main" val="4495911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631" name="Rectangle 2663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626" name="Picture 2" descr="Gospel — Victory Baptist Church">
            <a:extLst>
              <a:ext uri="{FF2B5EF4-FFF2-40B4-BE49-F238E27FC236}">
                <a16:creationId xmlns:a16="http://schemas.microsoft.com/office/drawing/2014/main" id="{F1E9EDE8-1CAF-85C2-8A78-D77E2D3C54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36549" b="12741"/>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26633" name="Rectangle 2663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8DA63B1-30E3-AE05-7C92-0B2EA5ED4861}"/>
              </a:ext>
            </a:extLst>
          </p:cNvPr>
          <p:cNvSpPr>
            <a:spLocks noGrp="1"/>
          </p:cNvSpPr>
          <p:nvPr>
            <p:ph idx="1"/>
          </p:nvPr>
        </p:nvSpPr>
        <p:spPr>
          <a:xfrm>
            <a:off x="283028" y="278829"/>
            <a:ext cx="5682343" cy="6143742"/>
          </a:xfrm>
        </p:spPr>
        <p:txBody>
          <a:bodyPr>
            <a:normAutofit lnSpcReduction="10000"/>
          </a:bodyPr>
          <a:lstStyle/>
          <a:p>
            <a:pPr marL="0" indent="0">
              <a:lnSpc>
                <a:spcPct val="150000"/>
              </a:lnSpc>
              <a:buNone/>
            </a:pPr>
            <a:r>
              <a:rPr lang="en-US" dirty="0"/>
              <a:t>To have “faith </a:t>
            </a:r>
            <a:r>
              <a:rPr lang="en-US" i="1" dirty="0"/>
              <a:t>in</a:t>
            </a:r>
            <a:r>
              <a:rPr lang="en-US" dirty="0"/>
              <a:t> Jesus” also means that believers remain faithful stewards in the proclamation of the gospel of salvation in Jesus Christ. We have the truth about the meaning of life: “Now this is eternal life: that they know you, the only true God, and Jesus Christ, whom you have sent” (John 17:3, NIV). </a:t>
            </a:r>
          </a:p>
        </p:txBody>
      </p:sp>
    </p:spTree>
    <p:extLst>
      <p:ext uri="{BB962C8B-B14F-4D97-AF65-F5344CB8AC3E}">
        <p14:creationId xmlns:p14="http://schemas.microsoft.com/office/powerpoint/2010/main" val="4166439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657" name="Rectangle 2765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652" name="Picture 4" descr="The Timeline of Jesus' Resurrection and Ascension | FaithPot">
            <a:extLst>
              <a:ext uri="{FF2B5EF4-FFF2-40B4-BE49-F238E27FC236}">
                <a16:creationId xmlns:a16="http://schemas.microsoft.com/office/drawing/2014/main" id="{9E497517-C97F-3640-0C3C-DAC5A68FC3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9573" r="16403"/>
          <a:stretch>
            <a:fillRect/>
          </a:stretch>
        </p:blipFill>
        <p:spPr bwMode="auto">
          <a:xfrm>
            <a:off x="1" y="10"/>
            <a:ext cx="8665028" cy="6857990"/>
          </a:xfrm>
          <a:prstGeom prst="rect">
            <a:avLst/>
          </a:prstGeom>
          <a:noFill/>
          <a:extLst>
            <a:ext uri="{909E8E84-426E-40DD-AFC4-6F175D3DCCD1}">
              <a14:hiddenFill xmlns:a14="http://schemas.microsoft.com/office/drawing/2010/main">
                <a:solidFill>
                  <a:srgbClr val="FFFFFF"/>
                </a:solidFill>
              </a14:hiddenFill>
            </a:ext>
          </a:extLst>
        </p:spPr>
      </p:pic>
      <p:sp>
        <p:nvSpPr>
          <p:cNvPr id="27659" name="Rectangle 2765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8D67FD1-2EFF-1604-E584-E3DA629ED350}"/>
              </a:ext>
            </a:extLst>
          </p:cNvPr>
          <p:cNvSpPr>
            <a:spLocks noGrp="1"/>
          </p:cNvSpPr>
          <p:nvPr>
            <p:ph idx="1"/>
          </p:nvPr>
        </p:nvSpPr>
        <p:spPr>
          <a:xfrm>
            <a:off x="7924800" y="206829"/>
            <a:ext cx="4267200" cy="6651171"/>
          </a:xfrm>
        </p:spPr>
        <p:txBody>
          <a:bodyPr>
            <a:normAutofit lnSpcReduction="10000"/>
          </a:bodyPr>
          <a:lstStyle/>
          <a:p>
            <a:pPr marL="0" indent="0">
              <a:lnSpc>
                <a:spcPct val="100000"/>
              </a:lnSpc>
              <a:buNone/>
            </a:pPr>
            <a:r>
              <a:rPr lang="en-US" dirty="0"/>
              <a:t>Believers are mandated to make this truth known as a mark of our faithfulness to Jesus, our Master </a:t>
            </a:r>
          </a:p>
          <a:p>
            <a:pPr marL="0" indent="0">
              <a:lnSpc>
                <a:spcPct val="100000"/>
              </a:lnSpc>
              <a:buNone/>
            </a:pPr>
            <a:r>
              <a:rPr lang="en-US" b="1" dirty="0"/>
              <a:t>(Matt 28:18-20; 1 Cor 15:1-11; 2 Tim 2:1-8; 1 Pet 3:15). </a:t>
            </a:r>
          </a:p>
          <a:p>
            <a:pPr marL="0" indent="0">
              <a:lnSpc>
                <a:spcPct val="100000"/>
              </a:lnSpc>
              <a:buNone/>
            </a:pPr>
            <a:r>
              <a:rPr lang="en-US" dirty="0"/>
              <a:t>This will also require faithful church leadership responsibility and commensurate respect for the leaders by the members </a:t>
            </a:r>
          </a:p>
          <a:p>
            <a:pPr marL="0" indent="0">
              <a:lnSpc>
                <a:spcPct val="100000"/>
              </a:lnSpc>
              <a:buNone/>
            </a:pPr>
            <a:r>
              <a:rPr lang="en-US" b="1" dirty="0"/>
              <a:t>(Acts 20:28; 1 Tim 5:17-18; 1 Pet 5:1-6).</a:t>
            </a:r>
          </a:p>
          <a:p>
            <a:pPr marL="0" indent="0">
              <a:lnSpc>
                <a:spcPct val="100000"/>
              </a:lnSpc>
              <a:buNone/>
            </a:pPr>
            <a:endParaRPr lang="en-US" dirty="0"/>
          </a:p>
        </p:txBody>
      </p:sp>
    </p:spTree>
    <p:extLst>
      <p:ext uri="{BB962C8B-B14F-4D97-AF65-F5344CB8AC3E}">
        <p14:creationId xmlns:p14="http://schemas.microsoft.com/office/powerpoint/2010/main" val="39644013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descr="The Precious Blood of Jesus - Rhema">
            <a:extLst>
              <a:ext uri="{FF2B5EF4-FFF2-40B4-BE49-F238E27FC236}">
                <a16:creationId xmlns:a16="http://schemas.microsoft.com/office/drawing/2014/main" id="{3C6CE7CD-4347-06D2-10CE-355FB21C17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2001"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D87AC9D5-7BAE-7E94-343E-5E1F7F954BFE}"/>
              </a:ext>
            </a:extLst>
          </p:cNvPr>
          <p:cNvSpPr>
            <a:spLocks noGrp="1"/>
          </p:cNvSpPr>
          <p:nvPr>
            <p:ph idx="1"/>
          </p:nvPr>
        </p:nvSpPr>
        <p:spPr>
          <a:xfrm>
            <a:off x="1295400" y="1808503"/>
            <a:ext cx="8860972" cy="1870869"/>
          </a:xfrm>
        </p:spPr>
        <p:txBody>
          <a:bodyPr/>
          <a:lstStyle/>
          <a:p>
            <a:pPr marL="0" indent="0">
              <a:lnSpc>
                <a:spcPct val="100000"/>
              </a:lnSpc>
              <a:buNone/>
            </a:pPr>
            <a:r>
              <a:rPr lang="en-US" dirty="0"/>
              <a:t>As end-time people saved by the blood of Jesus and awaiting His glorious appearance, we have been called to remain faithful to Jesus. </a:t>
            </a:r>
          </a:p>
        </p:txBody>
      </p:sp>
    </p:spTree>
    <p:extLst>
      <p:ext uri="{BB962C8B-B14F-4D97-AF65-F5344CB8AC3E}">
        <p14:creationId xmlns:p14="http://schemas.microsoft.com/office/powerpoint/2010/main" val="8042798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A59E2D-F9A2-F5DE-708E-C632037AD5D8}"/>
              </a:ext>
            </a:extLst>
          </p:cNvPr>
          <p:cNvSpPr>
            <a:spLocks noGrp="1"/>
          </p:cNvSpPr>
          <p:nvPr>
            <p:ph type="title"/>
          </p:nvPr>
        </p:nvSpPr>
        <p:spPr>
          <a:xfrm>
            <a:off x="841248" y="548640"/>
            <a:ext cx="3600860" cy="5431536"/>
          </a:xfrm>
        </p:spPr>
        <p:txBody>
          <a:bodyPr>
            <a:normAutofit/>
          </a:bodyPr>
          <a:lstStyle/>
          <a:p>
            <a:r>
              <a:rPr lang="en-US" sz="5400" b="1"/>
              <a:t>The Faith </a:t>
            </a:r>
            <a:r>
              <a:rPr lang="en-US" sz="5400" b="1" i="1"/>
              <a:t>of </a:t>
            </a:r>
            <a:r>
              <a:rPr lang="en-US" sz="5400" b="1"/>
              <a:t>Jesus</a:t>
            </a:r>
            <a:endParaRPr lang="en-US" sz="540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4C8DAD-CC60-2C8F-FDA3-C853B55C27AF}"/>
              </a:ext>
            </a:extLst>
          </p:cNvPr>
          <p:cNvSpPr>
            <a:spLocks noGrp="1"/>
          </p:cNvSpPr>
          <p:nvPr>
            <p:ph idx="1"/>
          </p:nvPr>
        </p:nvSpPr>
        <p:spPr>
          <a:xfrm>
            <a:off x="5126418" y="366895"/>
            <a:ext cx="7065582" cy="6305909"/>
          </a:xfrm>
        </p:spPr>
        <p:txBody>
          <a:bodyPr anchor="t">
            <a:normAutofit/>
          </a:bodyPr>
          <a:lstStyle/>
          <a:p>
            <a:pPr marL="0" indent="0">
              <a:buNone/>
            </a:pPr>
            <a:r>
              <a:rPr lang="en-US" dirty="0"/>
              <a:t>In the New Testament, the phrase </a:t>
            </a:r>
            <a:r>
              <a:rPr lang="en-US" b="1" i="1" dirty="0"/>
              <a:t>“the faith of Jesus” </a:t>
            </a:r>
            <a:r>
              <a:rPr lang="en-US" dirty="0"/>
              <a:t>can be interpreted to mean either followers of Jesus are enjoined to fully express and demonstrate trust in Jesus’ saving act </a:t>
            </a:r>
          </a:p>
          <a:p>
            <a:r>
              <a:rPr lang="en-US" dirty="0"/>
              <a:t>(John 3:16. Acts 16:31, 20:21, 24:24; Rom 3:22,26; Gal 2:20; Eph 3:12; Phil 3:8;) </a:t>
            </a:r>
          </a:p>
          <a:p>
            <a:pPr marL="0" indent="0">
              <a:buNone/>
            </a:pPr>
            <a:r>
              <a:rPr lang="en-US" dirty="0"/>
              <a:t>or Jesus’ fulfillment of His word to the Father and subsequently His followers </a:t>
            </a:r>
          </a:p>
          <a:p>
            <a:r>
              <a:rPr lang="en-US" dirty="0"/>
              <a:t>(Luke 2:49; John 5:30; John 6:38; John 8:29; John 14:31; 2 Tim 2:11-13;Heb 3:2,6; 1 John 1:9).</a:t>
            </a:r>
          </a:p>
          <a:p>
            <a:endParaRPr lang="en-US" dirty="0"/>
          </a:p>
        </p:txBody>
      </p:sp>
    </p:spTree>
    <p:extLst>
      <p:ext uri="{BB962C8B-B14F-4D97-AF65-F5344CB8AC3E}">
        <p14:creationId xmlns:p14="http://schemas.microsoft.com/office/powerpoint/2010/main" val="12853963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707" name="Rectangle 2970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09" name="Rectangle 2970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A89F6987-B284-C23F-0911-93652454733A}"/>
              </a:ext>
            </a:extLst>
          </p:cNvPr>
          <p:cNvSpPr>
            <a:spLocks noGrp="1"/>
          </p:cNvSpPr>
          <p:nvPr>
            <p:ph idx="1"/>
          </p:nvPr>
        </p:nvSpPr>
        <p:spPr>
          <a:xfrm>
            <a:off x="6357258" y="1715178"/>
            <a:ext cx="5660572" cy="4024653"/>
          </a:xfrm>
        </p:spPr>
        <p:txBody>
          <a:bodyPr>
            <a:normAutofit/>
          </a:bodyPr>
          <a:lstStyle/>
          <a:p>
            <a:pPr marL="0" indent="0">
              <a:lnSpc>
                <a:spcPct val="100000"/>
              </a:lnSpc>
              <a:buNone/>
            </a:pPr>
            <a:r>
              <a:rPr lang="en-US" dirty="0"/>
              <a:t>As Seventh-day Adventists, we have the burden to announce to the world that the only Savior of the world is on His way to end chaos and establish peace. </a:t>
            </a:r>
          </a:p>
          <a:p>
            <a:pPr marL="0" indent="0">
              <a:lnSpc>
                <a:spcPct val="100000"/>
              </a:lnSpc>
              <a:buNone/>
            </a:pPr>
            <a:r>
              <a:rPr lang="en-US" dirty="0"/>
              <a:t>We are privileged to have this truth, and many are dying without it. </a:t>
            </a:r>
          </a:p>
        </p:txBody>
      </p:sp>
      <p:pic>
        <p:nvPicPr>
          <p:cNvPr id="29704" name="Picture 8" descr="Seventh-day Adventist Church - YouTube">
            <a:extLst>
              <a:ext uri="{FF2B5EF4-FFF2-40B4-BE49-F238E27FC236}">
                <a16:creationId xmlns:a16="http://schemas.microsoft.com/office/drawing/2014/main" id="{E7D8DCE2-E9FC-970B-9FE9-AAE6319A74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612659"/>
            <a:ext cx="5127172" cy="5127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1887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27" name="Rectangle 30726">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30722" name="Picture 2" descr="2 Timothy - Bible Book Chapters and Summary - New International Version |  Christianity.com">
            <a:extLst>
              <a:ext uri="{FF2B5EF4-FFF2-40B4-BE49-F238E27FC236}">
                <a16:creationId xmlns:a16="http://schemas.microsoft.com/office/drawing/2014/main" id="{3194730B-8E23-760F-9FF9-B2BFE8DC6C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4798" r="9416" b="-1"/>
          <a:stretch>
            <a:fillRect/>
          </a:stretch>
        </p:blipFill>
        <p:spPr bwMode="auto">
          <a:xfrm>
            <a:off x="20" y="10"/>
            <a:ext cx="9947062" cy="6857990"/>
          </a:xfrm>
          <a:prstGeom prst="rect">
            <a:avLst/>
          </a:prstGeom>
          <a:noFill/>
          <a:extLst>
            <a:ext uri="{909E8E84-426E-40DD-AFC4-6F175D3DCCD1}">
              <a14:hiddenFill xmlns:a14="http://schemas.microsoft.com/office/drawing/2010/main">
                <a:solidFill>
                  <a:srgbClr val="FFFFFF"/>
                </a:solidFill>
              </a14:hiddenFill>
            </a:ext>
          </a:extLst>
        </p:spPr>
      </p:pic>
      <p:sp>
        <p:nvSpPr>
          <p:cNvPr id="30729" name="Freeform: Shape 30728">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30731" name="Freeform: Shape 30730">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30733" name="Freeform: Shape 30732">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4A7C8C03-A659-21FB-5AA4-6370196D75A9}"/>
              </a:ext>
            </a:extLst>
          </p:cNvPr>
          <p:cNvSpPr>
            <a:spLocks noGrp="1"/>
          </p:cNvSpPr>
          <p:nvPr>
            <p:ph type="title"/>
          </p:nvPr>
        </p:nvSpPr>
        <p:spPr>
          <a:xfrm>
            <a:off x="8683424" y="391885"/>
            <a:ext cx="2920747" cy="718133"/>
          </a:xfrm>
        </p:spPr>
        <p:txBody>
          <a:bodyPr anchor="b">
            <a:normAutofit/>
          </a:bodyPr>
          <a:lstStyle/>
          <a:p>
            <a:r>
              <a:rPr lang="en-US" sz="3600" b="1" dirty="0"/>
              <a:t>Conclusion</a:t>
            </a:r>
          </a:p>
        </p:txBody>
      </p:sp>
      <p:sp>
        <p:nvSpPr>
          <p:cNvPr id="3" name="Content Placeholder 2">
            <a:extLst>
              <a:ext uri="{FF2B5EF4-FFF2-40B4-BE49-F238E27FC236}">
                <a16:creationId xmlns:a16="http://schemas.microsoft.com/office/drawing/2014/main" id="{1FC6181D-F939-DAC7-F6C1-1A633CC6B49C}"/>
              </a:ext>
            </a:extLst>
          </p:cNvPr>
          <p:cNvSpPr>
            <a:spLocks noGrp="1"/>
          </p:cNvSpPr>
          <p:nvPr>
            <p:ph idx="1"/>
          </p:nvPr>
        </p:nvSpPr>
        <p:spPr>
          <a:xfrm>
            <a:off x="7497278" y="2798930"/>
            <a:ext cx="4694417" cy="869556"/>
          </a:xfrm>
        </p:spPr>
        <p:txBody>
          <a:bodyPr>
            <a:normAutofit/>
          </a:bodyPr>
          <a:lstStyle/>
          <a:p>
            <a:pPr marL="0" indent="0">
              <a:buNone/>
            </a:pPr>
            <a:r>
              <a:rPr lang="en-US" sz="3200" dirty="0"/>
              <a:t>(2 Tim 2:11-13, NIV).</a:t>
            </a:r>
          </a:p>
        </p:txBody>
      </p:sp>
    </p:spTree>
    <p:extLst>
      <p:ext uri="{BB962C8B-B14F-4D97-AF65-F5344CB8AC3E}">
        <p14:creationId xmlns:p14="http://schemas.microsoft.com/office/powerpoint/2010/main" val="19917395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The Disturbing Thing Jesus Once Said In The Bible">
            <a:extLst>
              <a:ext uri="{FF2B5EF4-FFF2-40B4-BE49-F238E27FC236}">
                <a16:creationId xmlns:a16="http://schemas.microsoft.com/office/drawing/2014/main" id="{C234A410-D19D-1018-CC13-238895AAB2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8573" y="158309"/>
            <a:ext cx="9223427" cy="6018654"/>
          </a:xfrm>
          <a:prstGeom prst="rect">
            <a:avLst/>
          </a:prstGeom>
          <a:noFill/>
          <a:effectLst>
            <a:softEdge rad="571500"/>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F8E80F8-CDD1-0244-A33E-44DF106619F9}"/>
              </a:ext>
            </a:extLst>
          </p:cNvPr>
          <p:cNvSpPr>
            <a:spLocks noGrp="1"/>
          </p:cNvSpPr>
          <p:nvPr>
            <p:ph idx="1"/>
          </p:nvPr>
        </p:nvSpPr>
        <p:spPr>
          <a:xfrm>
            <a:off x="340488" y="991967"/>
            <a:ext cx="6048737" cy="4351338"/>
          </a:xfrm>
        </p:spPr>
        <p:txBody>
          <a:bodyPr>
            <a:normAutofit/>
          </a:bodyPr>
          <a:lstStyle/>
          <a:p>
            <a:r>
              <a:rPr lang="en-US" sz="3200" dirty="0"/>
              <a:t>Jesus demonstrates what faith is. </a:t>
            </a:r>
          </a:p>
          <a:p>
            <a:r>
              <a:rPr lang="en-US" sz="3200" dirty="0"/>
              <a:t>The word “</a:t>
            </a:r>
            <a:r>
              <a:rPr lang="en-US" sz="3200" b="1" dirty="0"/>
              <a:t>faith</a:t>
            </a:r>
            <a:r>
              <a:rPr lang="en-US" sz="3200" dirty="0"/>
              <a:t>” is a translation of the Greek </a:t>
            </a:r>
            <a:r>
              <a:rPr lang="en-US" sz="3200" b="1" i="1" dirty="0" err="1"/>
              <a:t>pistis</a:t>
            </a:r>
            <a:r>
              <a:rPr lang="en-US" sz="3200" i="1" dirty="0"/>
              <a:t>.</a:t>
            </a:r>
            <a:r>
              <a:rPr lang="en-US" sz="3200" dirty="0"/>
              <a:t> </a:t>
            </a:r>
          </a:p>
          <a:p>
            <a:r>
              <a:rPr lang="en-US" sz="3200" dirty="0"/>
              <a:t>In Greek culture, </a:t>
            </a:r>
            <a:r>
              <a:rPr lang="en-US" sz="3200" b="1" i="1" dirty="0" err="1"/>
              <a:t>pistis</a:t>
            </a:r>
            <a:r>
              <a:rPr lang="en-US" sz="3200" i="1" dirty="0"/>
              <a:t> </a:t>
            </a:r>
            <a:r>
              <a:rPr lang="en-US" sz="3200" dirty="0"/>
              <a:t>conveys the concept of trust and reliability gained because of a persuasive argument or act. </a:t>
            </a:r>
          </a:p>
        </p:txBody>
      </p:sp>
    </p:spTree>
    <p:extLst>
      <p:ext uri="{BB962C8B-B14F-4D97-AF65-F5344CB8AC3E}">
        <p14:creationId xmlns:p14="http://schemas.microsoft.com/office/powerpoint/2010/main" val="14613734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6AE1CE-317C-575B-398F-FCC648F184A5}"/>
            </a:ext>
          </a:extLst>
        </p:cNvPr>
        <p:cNvGrpSpPr/>
        <p:nvPr/>
      </p:nvGrpSpPr>
      <p:grpSpPr>
        <a:xfrm>
          <a:off x="0" y="0"/>
          <a:ext cx="0" cy="0"/>
          <a:chOff x="0" y="0"/>
          <a:chExt cx="0" cy="0"/>
        </a:xfrm>
      </p:grpSpPr>
      <p:pic>
        <p:nvPicPr>
          <p:cNvPr id="4098" name="Picture 2" descr="Types of Trusts Explained: A Concise Overview of Different Trust Types">
            <a:extLst>
              <a:ext uri="{FF2B5EF4-FFF2-40B4-BE49-F238E27FC236}">
                <a16:creationId xmlns:a16="http://schemas.microsoft.com/office/drawing/2014/main" id="{D8AA0CB6-83A1-905A-9541-9DD6FB9964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1"/>
            <a:ext cx="12206199" cy="685800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B3F7164-CF13-355F-6BB5-C8AF54506078}"/>
              </a:ext>
            </a:extLst>
          </p:cNvPr>
          <p:cNvSpPr>
            <a:spLocks noGrp="1"/>
          </p:cNvSpPr>
          <p:nvPr>
            <p:ph idx="1"/>
          </p:nvPr>
        </p:nvSpPr>
        <p:spPr>
          <a:xfrm>
            <a:off x="5977360" y="1605706"/>
            <a:ext cx="5932990" cy="4351338"/>
          </a:xfrm>
        </p:spPr>
        <p:txBody>
          <a:bodyPr>
            <a:normAutofit/>
          </a:bodyPr>
          <a:lstStyle/>
          <a:p>
            <a:pPr marL="0" indent="0">
              <a:buNone/>
            </a:pPr>
            <a:r>
              <a:rPr lang="en-US" sz="3600" dirty="0"/>
              <a:t>The trust shown embodies the entire being of the person trusting. </a:t>
            </a:r>
          </a:p>
          <a:p>
            <a:pPr marL="0" indent="0">
              <a:buNone/>
            </a:pPr>
            <a:r>
              <a:rPr lang="en-US" sz="3600" dirty="0"/>
              <a:t>There is not an iota of second thought. </a:t>
            </a:r>
          </a:p>
        </p:txBody>
      </p:sp>
    </p:spTree>
    <p:extLst>
      <p:ext uri="{BB962C8B-B14F-4D97-AF65-F5344CB8AC3E}">
        <p14:creationId xmlns:p14="http://schemas.microsoft.com/office/powerpoint/2010/main" val="17328057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670C462-802D-ABB1-337E-CDC5E75216B2}"/>
              </a:ext>
            </a:extLst>
          </p:cNvPr>
          <p:cNvSpPr>
            <a:spLocks noGrp="1"/>
          </p:cNvSpPr>
          <p:nvPr>
            <p:ph idx="1"/>
          </p:nvPr>
        </p:nvSpPr>
        <p:spPr>
          <a:xfrm>
            <a:off x="40511" y="2728668"/>
            <a:ext cx="5347542" cy="4129332"/>
          </a:xfrm>
        </p:spPr>
        <p:txBody>
          <a:bodyPr>
            <a:normAutofit/>
          </a:bodyPr>
          <a:lstStyle/>
          <a:p>
            <a:pPr>
              <a:lnSpc>
                <a:spcPct val="100000"/>
              </a:lnSpc>
            </a:pPr>
            <a:r>
              <a:rPr lang="en-US" dirty="0"/>
              <a:t>Jesus entrusted Himself to the Father in all matters and in all ways without an iota of second thought. </a:t>
            </a:r>
          </a:p>
          <a:p>
            <a:pPr>
              <a:lnSpc>
                <a:spcPct val="100000"/>
              </a:lnSpc>
            </a:pPr>
            <a:r>
              <a:rPr lang="en-US" dirty="0"/>
              <a:t>Thus, Jesus sought to demonstrate His faithfulness in obedience (Mark 1:38; Luke 4:43; John 14:4; 19:30; Heb 2:17-18; 3:6).</a:t>
            </a:r>
          </a:p>
        </p:txBody>
      </p:sp>
      <p:pic>
        <p:nvPicPr>
          <p:cNvPr id="6146" name="Picture 2" descr="When God Prayed: Jesus' Devotion to Prayer (Luke 5:16) | Brandon's Desk">
            <a:extLst>
              <a:ext uri="{FF2B5EF4-FFF2-40B4-BE49-F238E27FC236}">
                <a16:creationId xmlns:a16="http://schemas.microsoft.com/office/drawing/2014/main" id="{F73F20A5-0F42-8FF6-7031-B7DB9A4DB3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3491" r="14289" b="-2"/>
          <a:stretch>
            <a:fillRect/>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26429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5" name="Rectangle 7174">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Bible Q&amp;A: Did Jesus have to raise from the dead? | Baptist Messenger of  Oklahoma">
            <a:extLst>
              <a:ext uri="{FF2B5EF4-FFF2-40B4-BE49-F238E27FC236}">
                <a16:creationId xmlns:a16="http://schemas.microsoft.com/office/drawing/2014/main" id="{5EC8610A-A37F-6179-77EA-D7E0F7CF37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5737" t="9091" r="26809"/>
          <a:stretch>
            <a:fillRect/>
          </a:stretch>
        </p:blipFill>
        <p:spPr bwMode="auto">
          <a:xfrm>
            <a:off x="20" y="10"/>
            <a:ext cx="8668492" cy="6857990"/>
          </a:xfrm>
          <a:prstGeom prst="rect">
            <a:avLst/>
          </a:prstGeom>
          <a:noFill/>
          <a:extLst>
            <a:ext uri="{909E8E84-426E-40DD-AFC4-6F175D3DCCD1}">
              <a14:hiddenFill xmlns:a14="http://schemas.microsoft.com/office/drawing/2010/main">
                <a:solidFill>
                  <a:srgbClr val="FFFFFF"/>
                </a:solidFill>
              </a14:hiddenFill>
            </a:ext>
          </a:extLst>
        </p:spPr>
      </p:pic>
      <p:sp>
        <p:nvSpPr>
          <p:cNvPr id="7177" name="Rectangle 7176">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79" name="Rectangle 717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181" name="Rectangle 718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2AB7D95-10EC-D4E7-2838-0531CC9600FE}"/>
              </a:ext>
            </a:extLst>
          </p:cNvPr>
          <p:cNvSpPr>
            <a:spLocks noGrp="1"/>
          </p:cNvSpPr>
          <p:nvPr>
            <p:ph idx="1"/>
          </p:nvPr>
        </p:nvSpPr>
        <p:spPr>
          <a:xfrm>
            <a:off x="6991109" y="2601873"/>
            <a:ext cx="4953964" cy="3963403"/>
          </a:xfrm>
        </p:spPr>
        <p:txBody>
          <a:bodyPr anchor="t">
            <a:normAutofit/>
          </a:bodyPr>
          <a:lstStyle/>
          <a:p>
            <a:pPr marL="0" indent="0">
              <a:lnSpc>
                <a:spcPct val="150000"/>
              </a:lnSpc>
              <a:buNone/>
            </a:pPr>
            <a:r>
              <a:rPr lang="en-US" sz="3200" dirty="0">
                <a:solidFill>
                  <a:schemeClr val="bg1"/>
                </a:solidFill>
              </a:rPr>
              <a:t>He trusted that the Father would raise Him from the dead </a:t>
            </a:r>
            <a:r>
              <a:rPr lang="en-US" sz="3200" b="1" dirty="0">
                <a:solidFill>
                  <a:schemeClr val="bg1"/>
                </a:solidFill>
              </a:rPr>
              <a:t>(Acts 3:15, 26; 4:10; John 10:18; Rom 8:11; Gal 1:1). </a:t>
            </a:r>
          </a:p>
        </p:txBody>
      </p:sp>
    </p:spTree>
    <p:extLst>
      <p:ext uri="{BB962C8B-B14F-4D97-AF65-F5344CB8AC3E}">
        <p14:creationId xmlns:p14="http://schemas.microsoft.com/office/powerpoint/2010/main" val="11323082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9" name="Rectangle 819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Does God Really Love Everyone? | Christianity.com">
            <a:extLst>
              <a:ext uri="{FF2B5EF4-FFF2-40B4-BE49-F238E27FC236}">
                <a16:creationId xmlns:a16="http://schemas.microsoft.com/office/drawing/2014/main" id="{D78E41E9-F376-318A-3FAA-F2FC4EC029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26328" b="-1"/>
          <a:stretch>
            <a:fillRect/>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8201" name="Rectangle 820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B2C64B6A-12F0-A337-34E6-52C7C116CCF6}"/>
              </a:ext>
            </a:extLst>
          </p:cNvPr>
          <p:cNvSpPr>
            <a:spLocks noGrp="1"/>
          </p:cNvSpPr>
          <p:nvPr>
            <p:ph idx="1"/>
          </p:nvPr>
        </p:nvSpPr>
        <p:spPr>
          <a:xfrm>
            <a:off x="8391646" y="393540"/>
            <a:ext cx="3669174" cy="6061216"/>
          </a:xfrm>
        </p:spPr>
        <p:txBody>
          <a:bodyPr>
            <a:normAutofit/>
          </a:bodyPr>
          <a:lstStyle/>
          <a:p>
            <a:pPr marL="0" indent="0">
              <a:lnSpc>
                <a:spcPct val="150000"/>
              </a:lnSpc>
              <a:buNone/>
            </a:pPr>
            <a:r>
              <a:rPr lang="en-US" dirty="0"/>
              <a:t>This faith Jesus had in God influenced His diligence in accomplishing the mission of the Father (Mark 1:38; Luke 4:43; John 4:34; 9:4; 12:27; 17:4; 19:30; Heb 2:17-18). </a:t>
            </a:r>
          </a:p>
        </p:txBody>
      </p:sp>
    </p:spTree>
    <p:extLst>
      <p:ext uri="{BB962C8B-B14F-4D97-AF65-F5344CB8AC3E}">
        <p14:creationId xmlns:p14="http://schemas.microsoft.com/office/powerpoint/2010/main" val="13786578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1EE653-3615-CBF3-3727-8AC0CA6BE1ED}"/>
              </a:ext>
            </a:extLst>
          </p:cNvPr>
          <p:cNvSpPr>
            <a:spLocks noGrp="1"/>
          </p:cNvSpPr>
          <p:nvPr>
            <p:ph idx="1"/>
          </p:nvPr>
        </p:nvSpPr>
        <p:spPr>
          <a:xfrm>
            <a:off x="236316" y="763930"/>
            <a:ext cx="5562600" cy="5937812"/>
          </a:xfrm>
        </p:spPr>
        <p:txBody>
          <a:bodyPr>
            <a:normAutofit lnSpcReduction="10000"/>
          </a:bodyPr>
          <a:lstStyle/>
          <a:p>
            <a:pPr marL="0" indent="0">
              <a:lnSpc>
                <a:spcPct val="150000"/>
              </a:lnSpc>
              <a:buNone/>
            </a:pPr>
            <a:r>
              <a:rPr lang="en-US" sz="3200" dirty="0"/>
              <a:t>He was steadfast and focused, and nothing distracted Him from getting to the goal, though the devil attempted to dissuade Him with temporal and vague honor </a:t>
            </a:r>
          </a:p>
          <a:p>
            <a:pPr marL="0" indent="0">
              <a:lnSpc>
                <a:spcPct val="150000"/>
              </a:lnSpc>
              <a:buNone/>
            </a:pPr>
            <a:r>
              <a:rPr lang="en-US" sz="3200" b="1" dirty="0"/>
              <a:t>(Matt 4:1-11; Heb 12:1-7). </a:t>
            </a:r>
          </a:p>
        </p:txBody>
      </p:sp>
      <p:pic>
        <p:nvPicPr>
          <p:cNvPr id="9218" name="Picture 2" descr="Feeling burnt out and in need of a mental reset? Try focus week | by Meghan  Wenzel | UX Collective">
            <a:extLst>
              <a:ext uri="{FF2B5EF4-FFF2-40B4-BE49-F238E27FC236}">
                <a16:creationId xmlns:a16="http://schemas.microsoft.com/office/drawing/2014/main" id="{4F37BD9D-7A67-399B-92D2-DA8493E820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8675" y="0"/>
            <a:ext cx="62833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61650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160</TotalTime>
  <Words>1944</Words>
  <Application>Microsoft Office PowerPoint</Application>
  <PresentationFormat>Widescreen</PresentationFormat>
  <Paragraphs>91</Paragraphs>
  <Slides>31</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Meiryo</vt:lpstr>
      <vt:lpstr>Aptos</vt:lpstr>
      <vt:lpstr>Arial</vt:lpstr>
      <vt:lpstr>Calibri</vt:lpstr>
      <vt:lpstr>Office Theme</vt:lpstr>
      <vt:lpstr> CALLED TO BE FAITHFUL:  THE FAITH OF JESUS </vt:lpstr>
      <vt:lpstr>Introduction</vt:lpstr>
      <vt:lpstr>The Faith of Jesus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Faith in Jesus</vt:lpstr>
      <vt:lpstr>PowerPoint Presentation</vt:lpstr>
      <vt:lpstr>PowerPoint Presentation</vt:lpstr>
      <vt:lpstr>PowerPoint Presentation</vt:lpstr>
      <vt:lpstr>PowerPoint Presentation</vt:lpstr>
      <vt:lpstr>PowerPoint Presentation</vt:lpstr>
      <vt:lpstr>PowerPoint Presentation</vt:lpstr>
      <vt:lpstr>“The faith in Jesus” in the New Testament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eric amankwah</dc:creator>
  <cp:lastModifiedBy>eric amankwah</cp:lastModifiedBy>
  <cp:revision>2</cp:revision>
  <dcterms:created xsi:type="dcterms:W3CDTF">2025-07-23T09:24:40Z</dcterms:created>
  <dcterms:modified xsi:type="dcterms:W3CDTF">2025-07-23T12:17:22Z</dcterms:modified>
</cp:coreProperties>
</file>

<file path=docProps/thumbnail.jpeg>
</file>